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1" r:id="rId2"/>
  </p:sldMasterIdLst>
  <p:notesMasterIdLst>
    <p:notesMasterId r:id="rId18"/>
  </p:notesMasterIdLst>
  <p:sldIdLst>
    <p:sldId id="434" r:id="rId3"/>
    <p:sldId id="435" r:id="rId4"/>
    <p:sldId id="2102" r:id="rId5"/>
    <p:sldId id="1090" r:id="rId6"/>
    <p:sldId id="448" r:id="rId7"/>
    <p:sldId id="1091" r:id="rId8"/>
    <p:sldId id="1100" r:id="rId9"/>
    <p:sldId id="1095" r:id="rId10"/>
    <p:sldId id="2098" r:id="rId11"/>
    <p:sldId id="2097" r:id="rId12"/>
    <p:sldId id="2100" r:id="rId13"/>
    <p:sldId id="2103" r:id="rId14"/>
    <p:sldId id="1093" r:id="rId15"/>
    <p:sldId id="1094" r:id="rId16"/>
    <p:sldId id="1089" r:id="rId17"/>
  </p:sldIdLst>
  <p:sldSz cx="14995525"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nshi Chen" initials="WC" lastIdx="1" clrIdx="0">
    <p:extLst>
      <p:ext uri="{19B8F6BF-5375-455C-9EA6-DF929625EA0E}">
        <p15:presenceInfo xmlns:p15="http://schemas.microsoft.com/office/powerpoint/2012/main" userId="S::wanshic@qti.qualcomm.com::3a7dbef4-3474-47c6-9897-007f5734efb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3300"/>
    <a:srgbClr val="0066FF"/>
    <a:srgbClr val="92D050"/>
    <a:srgbClr val="C5C5C5"/>
    <a:srgbClr val="C800BE"/>
    <a:srgbClr val="FA7100"/>
    <a:srgbClr val="FFA7A7"/>
    <a:srgbClr val="53FFA1"/>
    <a:srgbClr val="FF5B5B"/>
    <a:srgbClr val="1E965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07359C4-9509-444C-B2A8-B177B74FF151}" v="4" dt="2023-02-14T10:35:53.32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971" autoAdjust="0"/>
    <p:restoredTop sz="94660"/>
  </p:normalViewPr>
  <p:slideViewPr>
    <p:cSldViewPr snapToGrid="0">
      <p:cViewPr varScale="1">
        <p:scale>
          <a:sx n="113" d="100"/>
          <a:sy n="113" d="100"/>
        </p:scale>
        <p:origin x="150" y="1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948FFD-DDE0-4E13-8CF4-6D833C916B90}" type="datetimeFigureOut">
              <a:rPr lang="en-US" smtClean="0"/>
              <a:t>3/23/2023</a:t>
            </a:fld>
            <a:endParaRPr lang="en-US"/>
          </a:p>
        </p:txBody>
      </p:sp>
      <p:sp>
        <p:nvSpPr>
          <p:cNvPr id="4" name="Slide Image Placeholder 3"/>
          <p:cNvSpPr>
            <a:spLocks noGrp="1" noRot="1" noChangeAspect="1"/>
          </p:cNvSpPr>
          <p:nvPr>
            <p:ph type="sldImg" idx="2"/>
          </p:nvPr>
        </p:nvSpPr>
        <p:spPr>
          <a:xfrm>
            <a:off x="55563" y="1143000"/>
            <a:ext cx="67468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684840" y="374417"/>
            <a:ext cx="13625855" cy="846355"/>
          </a:xfrm>
          <a:prstGeom prst="rect">
            <a:avLst/>
          </a:prstGeom>
        </p:spPr>
        <p:txBody>
          <a:bodyPr lIns="0" tIns="0" rIns="0" bIns="0"/>
          <a:lstStyle>
            <a:lvl1pPr marL="0" indent="0">
              <a:buNone/>
              <a:defRPr sz="5866"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684840" y="1440000"/>
            <a:ext cx="13625855" cy="4747200"/>
          </a:xfrm>
          <a:prstGeom prst="rect">
            <a:avLst/>
          </a:prstGeom>
        </p:spPr>
        <p:txBody>
          <a:bodyPr lIns="0" tIns="0" rIns="0" bIns="0">
            <a:normAutofit/>
          </a:bodyPr>
          <a:lstStyle>
            <a:lvl1pPr marL="306901" indent="-306901">
              <a:spcBef>
                <a:spcPts val="0"/>
              </a:spcBef>
              <a:spcAft>
                <a:spcPts val="800"/>
              </a:spcAft>
              <a:buFont typeface="Nokia Pure Text Light" panose="020B0304040602060303" pitchFamily="34" charset="0"/>
              <a:buChar char="‑"/>
              <a:defRPr sz="2132" b="0">
                <a:solidFill>
                  <a:schemeClr val="bg1"/>
                </a:solidFill>
                <a:latin typeface="Nokia Pure Text Light" panose="020B0403020202020204" pitchFamily="34" charset="0"/>
                <a:ea typeface="Nokia Pure Text Light" panose="020B0403020202020204" pitchFamily="34" charset="0"/>
              </a:defRPr>
            </a:lvl1pPr>
            <a:lvl2pPr marL="609566" indent="-302667">
              <a:spcBef>
                <a:spcPts val="0"/>
              </a:spcBef>
              <a:spcAft>
                <a:spcPts val="800"/>
              </a:spcAft>
              <a:buFont typeface="Nokia Pure Text Light" panose="020B0304040602060303" pitchFamily="34" charset="0"/>
              <a:buChar char="‑"/>
              <a:defRPr sz="1867">
                <a:solidFill>
                  <a:schemeClr val="bg1"/>
                </a:solidFill>
                <a:latin typeface="Nokia Pure Text Light" panose="020B0403020202020204" pitchFamily="34" charset="0"/>
                <a:ea typeface="Nokia Pure Text Light" panose="020B0403020202020204" pitchFamily="34" charset="0"/>
              </a:defRPr>
            </a:lvl2pPr>
            <a:lvl3pPr marL="845352" indent="-228587">
              <a:spcBef>
                <a:spcPts val="0"/>
              </a:spcBef>
              <a:spcAft>
                <a:spcPts val="800"/>
              </a:spcAft>
              <a:buSzPct val="66000"/>
              <a:buFont typeface="Wingdings" panose="05000000000000000000" pitchFamily="2" charset="2"/>
              <a:buChar char="§"/>
              <a:defRPr sz="1599">
                <a:solidFill>
                  <a:schemeClr val="bg1"/>
                </a:solidFill>
                <a:latin typeface="Nokia Pure Text Light" panose="020B0403020202020204" pitchFamily="34" charset="0"/>
                <a:ea typeface="Nokia Pure Text Light" panose="020B0403020202020204" pitchFamily="34" charset="0"/>
              </a:defRPr>
            </a:lvl3pPr>
            <a:lvl4pPr marL="1068859" indent="0">
              <a:spcBef>
                <a:spcPts val="0"/>
              </a:spcBef>
              <a:spcAft>
                <a:spcPts val="800"/>
              </a:spcAft>
              <a:buNone/>
              <a:defRPr sz="1333">
                <a:solidFill>
                  <a:schemeClr val="bg1"/>
                </a:solidFill>
                <a:latin typeface="Nokia Pure Text Light" panose="020B0403020202020204" pitchFamily="34" charset="0"/>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bg1"/>
                </a:solidFill>
                <a:latin typeface="Nokia Pure Text Light" panose="020B0403020202020204" pitchFamily="34" charset="0"/>
                <a:ea typeface="Nokia Pure Text Light" panose="020B0403020202020204" pitchFamily="34" charset="0"/>
              </a:defRPr>
            </a:lvl5pPr>
            <a:lvl6pPr marL="1538315" indent="0">
              <a:spcBef>
                <a:spcPts val="0"/>
              </a:spcBef>
              <a:spcAft>
                <a:spcPts val="800"/>
              </a:spcAft>
              <a:buFont typeface="Nokia Pure Text" panose="020B0503020202020204" pitchFamily="34" charset="0"/>
              <a:buNone/>
              <a:defRPr sz="1068" baseline="0">
                <a:solidFill>
                  <a:schemeClr val="bg1"/>
                </a:solidFill>
                <a:latin typeface="Nokia Pure Text Light" panose="020B0403020202020204" pitchFamily="34" charset="0"/>
                <a:ea typeface="Nokia Pure Text Light" panose="020B0403020202020204" pitchFamily="34" charset="0"/>
              </a:defRPr>
            </a:lvl6pPr>
            <a:lvl7pPr marL="1845497" indent="0">
              <a:spcBef>
                <a:spcPts val="0"/>
              </a:spcBef>
              <a:spcAft>
                <a:spcPts val="800"/>
              </a:spcAft>
              <a:buNone/>
              <a:defRPr sz="933">
                <a:solidFill>
                  <a:schemeClr val="bg1"/>
                </a:solidFill>
                <a:latin typeface="Nokia Pure Text Light" panose="020B0403020202020204" pitchFamily="34" charset="0"/>
                <a:ea typeface="Nokia Pure Text Light" panose="020B0403020202020204" pitchFamily="34" charset="0"/>
              </a:defRPr>
            </a:lvl7pPr>
            <a:lvl8pPr marL="2152679" indent="0">
              <a:spcBef>
                <a:spcPts val="0"/>
              </a:spcBef>
              <a:spcAft>
                <a:spcPts val="800"/>
              </a:spcAft>
              <a:buNone/>
              <a:defRPr sz="80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2915787" y="6198577"/>
            <a:ext cx="1654940" cy="566400"/>
          </a:xfrm>
          <a:prstGeom prst="rect">
            <a:avLst/>
          </a:prstGeom>
        </p:spPr>
      </p:pic>
      <p:sp>
        <p:nvSpPr>
          <p:cNvPr id="10"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Nokia – Customer Confidential</a:t>
            </a:r>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685691" y="372352"/>
            <a:ext cx="13495974"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685697" y="717056"/>
            <a:ext cx="13492774"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2269969" y="6319707"/>
            <a:ext cx="2517598"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000" tIns="96000" rIns="96000" bIns="96000" numCol="1" spcCol="0" rtlCol="0" fromWordArt="0" anchor="t" anchorCtr="0" forceAA="0" compatLnSpc="1">
            <a:prstTxWarp prst="textNoShape">
              <a:avLst/>
            </a:prstTxWarp>
            <a:noAutofit/>
          </a:bodyPr>
          <a:lstStyle/>
          <a:p>
            <a:pPr algn="l"/>
            <a:endParaRPr lang="fi-FI" sz="1599">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a:xfrm>
            <a:off x="3778406" y="6422400"/>
            <a:ext cx="7438725" cy="163200"/>
          </a:xfrm>
          <a:prstGeom prst="rect">
            <a:avLst/>
          </a:prstGeom>
        </p:spPr>
        <p:txBody>
          <a:bodyPr/>
          <a:lstStyle/>
          <a:p>
            <a:r>
              <a:rPr lang="en-GB" dirty="0"/>
              <a:t>&lt;Document ID: change ID in footer or remove&gt;</a:t>
            </a:r>
            <a:endParaRPr lang="en-US" dirty="0"/>
          </a:p>
        </p:txBody>
      </p:sp>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8572" y="18"/>
            <a:ext cx="6328839"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24668" y="2130447"/>
            <a:ext cx="12746197"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2226260" y="3839308"/>
            <a:ext cx="10496869" cy="1752600"/>
          </a:xfrm>
        </p:spPr>
        <p:txBody>
          <a:bodyPr/>
          <a:lstStyle>
            <a:lvl1pPr marL="0" indent="0" algn="ctr">
              <a:buNone/>
              <a:defRPr/>
            </a:lvl1pPr>
            <a:lvl2pPr marL="609566" indent="0" algn="ctr">
              <a:buNone/>
              <a:defRPr/>
            </a:lvl2pPr>
            <a:lvl3pPr marL="1219133" indent="0" algn="ctr">
              <a:buNone/>
              <a:defRPr/>
            </a:lvl3pPr>
            <a:lvl4pPr marL="1828697" indent="0" algn="ctr">
              <a:buNone/>
              <a:defRPr/>
            </a:lvl4pPr>
            <a:lvl5pPr marL="2438263" indent="0" algn="ctr">
              <a:buNone/>
              <a:defRPr/>
            </a:lvl5pPr>
            <a:lvl6pPr marL="3047830" indent="0" algn="ctr">
              <a:buNone/>
              <a:defRPr/>
            </a:lvl6pPr>
            <a:lvl7pPr marL="3657396" indent="0" algn="ctr">
              <a:buNone/>
              <a:defRPr/>
            </a:lvl7pPr>
            <a:lvl8pPr marL="4266963" indent="0" algn="ctr">
              <a:buNone/>
              <a:defRPr/>
            </a:lvl8pPr>
            <a:lvl9pPr marL="4876529" indent="0" algn="ctr">
              <a:buNone/>
              <a:defRPr/>
            </a:lvl9pPr>
          </a:lstStyle>
          <a:p>
            <a:r>
              <a:rPr lang="en-US" dirty="0"/>
              <a:t>Click to edit Master subtitle style</a:t>
            </a:r>
            <a:endParaRPr lang="en-GB" dirty="0"/>
          </a:p>
        </p:txBody>
      </p:sp>
      <p:pic>
        <p:nvPicPr>
          <p:cNvPr id="7" name="Picture 1">
            <a:extLst>
              <a:ext uri="{FF2B5EF4-FFF2-40B4-BE49-F238E27FC236}">
                <a16:creationId xmlns:a16="http://schemas.microsoft.com/office/drawing/2014/main" id="{C5E5EFE4-EEED-4067-9F76-AC2A2D76691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69002" y="0"/>
            <a:ext cx="2396398" cy="149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76" indent="-457176">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n-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684840" y="1440000"/>
            <a:ext cx="13625855"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mn-lt"/>
                <a:ea typeface="Nokia Pure Text Light" panose="020B0403020202020204" pitchFamily="34" charset="0"/>
              </a:defRPr>
            </a:lvl1pPr>
            <a:lvl2pPr marL="307184" indent="0">
              <a:spcBef>
                <a:spcPts val="0"/>
              </a:spcBef>
              <a:spcAft>
                <a:spcPts val="800"/>
              </a:spcAft>
              <a:buNone/>
              <a:defRPr sz="1867">
                <a:solidFill>
                  <a:schemeClr val="tx2"/>
                </a:solidFill>
                <a:latin typeface="+mn-lt"/>
                <a:ea typeface="Nokia Pure Text Light" panose="020B0403020202020204" pitchFamily="34" charset="0"/>
              </a:defRPr>
            </a:lvl2pPr>
            <a:lvl3pPr marL="616767" indent="0">
              <a:spcBef>
                <a:spcPts val="0"/>
              </a:spcBef>
              <a:spcAft>
                <a:spcPts val="800"/>
              </a:spcAft>
              <a:buNone/>
              <a:defRPr sz="1599">
                <a:solidFill>
                  <a:schemeClr val="tx2"/>
                </a:solidFill>
                <a:latin typeface="+mn-lt"/>
                <a:ea typeface="Nokia Pure Text Light" panose="020B0403020202020204" pitchFamily="34" charset="0"/>
              </a:defRPr>
            </a:lvl3pPr>
            <a:lvl4pPr marL="923948" indent="0">
              <a:spcBef>
                <a:spcPts val="0"/>
              </a:spcBef>
              <a:spcAft>
                <a:spcPts val="800"/>
              </a:spcAft>
              <a:buNone/>
              <a:defRPr sz="1333">
                <a:solidFill>
                  <a:schemeClr val="tx2"/>
                </a:solidFill>
                <a:latin typeface="+mn-lt"/>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mn-lt"/>
                <a:ea typeface="Nokia Pure Text Light" panose="020B0403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latin typeface="Nokia Pure Text Light" panose="020B0403020202020204" pitchFamily="34" charset="0"/>
                <a:ea typeface="Nokia Pure Text Light" panose="020B0403020202020204" pitchFamily="34" charset="0"/>
              </a:defRPr>
            </a:lvl6pPr>
            <a:lvl7pPr marL="2150279">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463">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mn-lt"/>
                <a:ea typeface="Nokia Pure Text Light" panose="020B0304040602060303" pitchFamily="34" charset="0"/>
                <a:cs typeface="Arial" panose="020B0604020202020204" pitchFamily="34" charset="0"/>
              </a:defRPr>
            </a:lvl1pPr>
          </a:lstStyle>
          <a:p>
            <a:r>
              <a:rPr lang="en-GB"/>
              <a:t>Nokia – Customer Confidential</a:t>
            </a:r>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684840" y="1435200"/>
            <a:ext cx="13625855" cy="4752000"/>
          </a:xfrm>
          <a:prstGeom prst="rect">
            <a:avLst/>
          </a:prstGeom>
        </p:spPr>
        <p:txBody>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684840" y="1435200"/>
            <a:ext cx="13625855" cy="4752000"/>
          </a:xfrm>
          <a:prstGeom prst="rect">
            <a:avLst/>
          </a:prstGeom>
        </p:spPr>
        <p:txBody>
          <a:bodyPr/>
          <a:lstStyle>
            <a:lvl1pPr marL="0" indent="0">
              <a:buNone/>
              <a:defRPr sz="1333">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7"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684837" y="1440000"/>
            <a:ext cx="6576779"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5"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5372178"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10059990"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684362"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10056747"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5368935"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19166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769849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1120532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684840" y="374400"/>
            <a:ext cx="13625855"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687302" y="6417413"/>
            <a:ext cx="413264" cy="168188"/>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sldNum="0" hdr="0" dt="0"/>
  <p:txStyles>
    <p:titleStyle>
      <a:lvl1pPr algn="l" defTabSz="1219133" rtl="0" eaLnBrk="1" latinLnBrk="0" hangingPunct="1">
        <a:spcBef>
          <a:spcPct val="0"/>
        </a:spcBef>
        <a:buNone/>
        <a:defRPr sz="2666" kern="1200" baseline="0">
          <a:solidFill>
            <a:schemeClr val="tx1"/>
          </a:solidFill>
          <a:latin typeface="+mj-lt"/>
          <a:ea typeface="+mj-ea"/>
          <a:cs typeface="+mj-cs"/>
        </a:defRPr>
      </a:lvl1pPr>
    </p:titleStyle>
    <p:body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2153009" y="228600"/>
            <a:ext cx="984602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796641" y="1454152"/>
            <a:ext cx="13756312"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6701131" y="3304123"/>
            <a:ext cx="1277189" cy="301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p:titleStyle>
    <p:bodyStyle>
      <a:lvl1pPr marL="457176" indent="-457176" algn="l" rtl="0" eaLnBrk="0" fontAlgn="base" hangingPunct="0">
        <a:spcBef>
          <a:spcPct val="20000"/>
        </a:spcBef>
        <a:spcAft>
          <a:spcPct val="0"/>
        </a:spcAft>
        <a:buBlip>
          <a:blip r:embed="rId5"/>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8" Type="http://schemas.openxmlformats.org/officeDocument/2006/relationships/hyperlink" Target="http://www.3gpp.org/ftp/tsg_ran/TSG_RAN/TSGR_99/Docs/RP-230792.zip" TargetMode="External"/><Relationship Id="rId13" Type="http://schemas.openxmlformats.org/officeDocument/2006/relationships/hyperlink" Target="http://www.3gpp.org/ftp/tsg_ran/TSG_RAN/TSGR_99/Docs/RP-230780.zip" TargetMode="External"/><Relationship Id="rId3" Type="http://schemas.openxmlformats.org/officeDocument/2006/relationships/hyperlink" Target="http://www.3gpp.org/ftp/tsg_ran/TSG_RAN/TSGR_99/Docs/RP-230743.zip" TargetMode="External"/><Relationship Id="rId7" Type="http://schemas.openxmlformats.org/officeDocument/2006/relationships/hyperlink" Target="http://www.3gpp.org/ftp/tsg_ran/TSG_RAN/TSGR_99/Docs/RP-230790.zip" TargetMode="External"/><Relationship Id="rId12" Type="http://schemas.openxmlformats.org/officeDocument/2006/relationships/hyperlink" Target="http://www.3gpp.org/ftp/tsg_ran/TSG_RAN/TSGR_99/Docs/RP-230186.zip" TargetMode="External"/><Relationship Id="rId2" Type="http://schemas.openxmlformats.org/officeDocument/2006/relationships/hyperlink" Target="http://www.3gpp.org/ftp/tsg_ran/TSG_RAN/TSGR_99/Docs/RP-230805.zip" TargetMode="External"/><Relationship Id="rId16" Type="http://schemas.openxmlformats.org/officeDocument/2006/relationships/hyperlink" Target="http://www.3gpp.org/ftp/tsg_ran/TSG_RAN/TSGR_99/Docs/RP-230778.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99/Docs/RP-230789.zip" TargetMode="External"/><Relationship Id="rId11" Type="http://schemas.openxmlformats.org/officeDocument/2006/relationships/hyperlink" Target="http://www.3gpp.org/ftp/tsg_ran/TSG_RAN/TSGR_99/Docs/RP-230769.zip" TargetMode="External"/><Relationship Id="rId5" Type="http://schemas.openxmlformats.org/officeDocument/2006/relationships/hyperlink" Target="http://www.3gpp.org/ftp/tsg_ran/TSG_RAN/TSGR_99/Docs/RP-230764.zip" TargetMode="External"/><Relationship Id="rId15" Type="http://schemas.openxmlformats.org/officeDocument/2006/relationships/hyperlink" Target="http://www.3gpp.org/ftp/tsg_ran/TSG_RAN/TSGR_99/Docs/RP-230810.zip" TargetMode="External"/><Relationship Id="rId10" Type="http://schemas.openxmlformats.org/officeDocument/2006/relationships/hyperlink" Target="http://www.3gpp.org/ftp/tsg_ran/TSG_RAN/TSGR_99/Docs/RP-230077.zip" TargetMode="External"/><Relationship Id="rId4" Type="http://schemas.openxmlformats.org/officeDocument/2006/relationships/hyperlink" Target="http://www.3gpp.org/ftp/tsg_ran/TSG_RAN/TSGR_99/Docs/RP-230791.zip" TargetMode="External"/><Relationship Id="rId9" Type="http://schemas.openxmlformats.org/officeDocument/2006/relationships/hyperlink" Target="http://www.3gpp.org/ftp/tsg_ran/TSG_RAN/TSGR_99/Docs/RP-230745.zip" TargetMode="External"/><Relationship Id="rId14" Type="http://schemas.openxmlformats.org/officeDocument/2006/relationships/hyperlink" Target="http://www.3gpp.org/ftp/tsg_ran/TSG_RAN/TSGR_99/Docs/RP-230781.zip" TargetMode="External"/></Relationships>
</file>

<file path=ppt/slides/_rels/slide11.xml.rels><?xml version="1.0" encoding="UTF-8" standalone="yes"?>
<Relationships xmlns="http://schemas.openxmlformats.org/package/2006/relationships"><Relationship Id="rId8" Type="http://schemas.openxmlformats.org/officeDocument/2006/relationships/hyperlink" Target="http://www.3gpp.org/ftp/tsg_ran/TSG_RAN/TSGR_99/Docs/RP-230809.zip" TargetMode="External"/><Relationship Id="rId13" Type="http://schemas.openxmlformats.org/officeDocument/2006/relationships/hyperlink" Target="http://www.3gpp.org/ftp/tsg_ran/TSG_RAN/TSGR_99/Docs/RP-230419.zip" TargetMode="External"/><Relationship Id="rId3" Type="http://schemas.openxmlformats.org/officeDocument/2006/relationships/hyperlink" Target="http://www.3gpp.org/ftp/tsg_ran/TSG_RAN/TSGR_99/Docs/RP-230782.zip" TargetMode="External"/><Relationship Id="rId7" Type="http://schemas.openxmlformats.org/officeDocument/2006/relationships/hyperlink" Target="http://www.3gpp.org/ftp/tsg_ran/TSG_RAN/TSGR_99/Docs/RP-230335.zip" TargetMode="External"/><Relationship Id="rId12" Type="http://schemas.openxmlformats.org/officeDocument/2006/relationships/hyperlink" Target="http://www.3gpp.org/ftp/tsg_ran/TSG_RAN/TSGR_99/Docs/RP-230340.zip" TargetMode="External"/><Relationship Id="rId2" Type="http://schemas.openxmlformats.org/officeDocument/2006/relationships/hyperlink" Target="http://www.3gpp.org/ftp/tsg_ran/TSG_RAN/TSGR_99/Docs/RP-230025.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99/Docs/RP-230786.zip" TargetMode="External"/><Relationship Id="rId11" Type="http://schemas.openxmlformats.org/officeDocument/2006/relationships/hyperlink" Target="http://www.3gpp.org/ftp/tsg_ran/TSG_RAN/TSGR_99/Docs/RP-230815.zip" TargetMode="External"/><Relationship Id="rId5" Type="http://schemas.openxmlformats.org/officeDocument/2006/relationships/hyperlink" Target="http://www.3gpp.org/ftp/tsg_ran/TSG_RAN/TSGR_99/Docs/RP-230804.zip" TargetMode="External"/><Relationship Id="rId10" Type="http://schemas.openxmlformats.org/officeDocument/2006/relationships/hyperlink" Target="http://www.3gpp.org/ftp/tsg_ran/TSG_RAN/TSGR_99/Docs/RP-230413.zip" TargetMode="External"/><Relationship Id="rId4" Type="http://schemas.openxmlformats.org/officeDocument/2006/relationships/hyperlink" Target="http://www.3gpp.org/ftp/tsg_ran/TSG_RAN/TSGR_99/Docs/RP-230783.zip" TargetMode="External"/><Relationship Id="rId9" Type="http://schemas.openxmlformats.org/officeDocument/2006/relationships/hyperlink" Target="http://www.3gpp.org/ftp/tsg_ran/TSG_RAN/TSGR_99/Docs/RP-230414.zip" TargetMode="External"/><Relationship Id="rId14" Type="http://schemas.openxmlformats.org/officeDocument/2006/relationships/hyperlink" Target="http://www.3gpp.org/ftp/tsg_ran/TSG_RAN/TSGR_99/Docs/RP-230669.zip" TargetMode="External"/></Relationships>
</file>

<file path=ppt/slides/_rels/slide12.xml.rels><?xml version="1.0" encoding="UTF-8" standalone="yes"?>
<Relationships xmlns="http://schemas.openxmlformats.org/package/2006/relationships"><Relationship Id="rId8" Type="http://schemas.openxmlformats.org/officeDocument/2006/relationships/hyperlink" Target="http://www.3gpp.org/ftp/tsg_ran/TSG_RAN/TSGR_99/Docs/RP-230814.zip" TargetMode="External"/><Relationship Id="rId13" Type="http://schemas.openxmlformats.org/officeDocument/2006/relationships/hyperlink" Target="http://www.3gpp.org/ftp/tsg_ran/TSG_RAN/TSGR_99/Docs/RP-230314.zip" TargetMode="External"/><Relationship Id="rId3" Type="http://schemas.openxmlformats.org/officeDocument/2006/relationships/hyperlink" Target="http://www.3gpp.org/ftp/tsg_ran/TSG_RAN/TSGR_99/Docs/RP-230566.zip" TargetMode="External"/><Relationship Id="rId7" Type="http://schemas.openxmlformats.org/officeDocument/2006/relationships/hyperlink" Target="http://www.3gpp.org/ftp/tsg_ran/TSG_RAN/TSGR_99/Docs/RP-230813.zip" TargetMode="External"/><Relationship Id="rId12" Type="http://schemas.openxmlformats.org/officeDocument/2006/relationships/hyperlink" Target="http://www.3gpp.org/ftp/tsg_ran/TSG_RAN/TSGR_99/Docs/RP-230742.zip" TargetMode="External"/><Relationship Id="rId2" Type="http://schemas.openxmlformats.org/officeDocument/2006/relationships/hyperlink" Target="http://www.3gpp.org/ftp/tsg_ran/TSG_RAN/TSGR_99/Docs/RP-230175.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99/Docs/RP-230750.zip" TargetMode="External"/><Relationship Id="rId11" Type="http://schemas.openxmlformats.org/officeDocument/2006/relationships/hyperlink" Target="http://www.3gpp.org/ftp/tsg_ran/TSG_RAN/TSGR_99/Docs/RP-230279.zip" TargetMode="External"/><Relationship Id="rId5" Type="http://schemas.openxmlformats.org/officeDocument/2006/relationships/hyperlink" Target="http://www.3gpp.org/ftp/tsg_ran/TSG_RAN/TSGR_99/Docs/RP-230751.zip" TargetMode="External"/><Relationship Id="rId10" Type="http://schemas.openxmlformats.org/officeDocument/2006/relationships/hyperlink" Target="http://www.3gpp.org/ftp/tsg_ran/TSG_RAN/TSGR_99/Docs/RP-230755.zip" TargetMode="External"/><Relationship Id="rId4" Type="http://schemas.openxmlformats.org/officeDocument/2006/relationships/hyperlink" Target="http://www.3gpp.org/ftp/tsg_ran/TSG_RAN/TSGR_99/Docs/RP-230328.zip" TargetMode="External"/><Relationship Id="rId9" Type="http://schemas.openxmlformats.org/officeDocument/2006/relationships/hyperlink" Target="http://www.3gpp.org/ftp/tsg_ran/TSG_RAN/TSGR_99/Docs/RP-230753.zip" TargetMode="External"/><Relationship Id="rId14" Type="http://schemas.openxmlformats.org/officeDocument/2006/relationships/hyperlink" Target="http://www.3gpp.org/ftp/tsg_ran/TSG_RAN/TSGR_99/Docs/RP-230705.zip"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hyperlink" Target="http://www.3gpp.org/ftp/tsg_ran/TSG_RAN/TSGR_99/Docs/RP-230736.zip" TargetMode="External"/><Relationship Id="rId2" Type="http://schemas.openxmlformats.org/officeDocument/2006/relationships/hyperlink" Target="http://www.3gpp.org/ftp/tsg_ran/TSG_RAN/TSGR_99/Docs/RP-230773.zip" TargetMode="External"/><Relationship Id="rId1" Type="http://schemas.openxmlformats.org/officeDocument/2006/relationships/slideLayout" Target="../slideLayouts/slideLayout14.xml"/><Relationship Id="rId5" Type="http://schemas.openxmlformats.org/officeDocument/2006/relationships/hyperlink" Target="http://www.3gpp.org/ftp/tsg_ran/TSG_RAN/TSGR_99/Docs/RP-230772.zip" TargetMode="External"/><Relationship Id="rId4" Type="http://schemas.openxmlformats.org/officeDocument/2006/relationships/hyperlink" Target="http://www.3gpp.org/ftp/tsg_ran/TSG_RAN/TSGR_99/Docs/RP-230771.zip"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hyperlink" Target="http://www.3gpp.org/ftp/tsg_ran/TSG_RAN/TSGR_99/Docs/RP-230013.zip" TargetMode="Externa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hyperlink" Target="http://www.3gpp.org/ftp/tsg_ran/TSG_RAN/TSGR_99/Docs/RP-230050.zip" TargetMode="Externa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hyperlink" Target="http://www.3gpp.org/ftp/tsg_ran/TSG_RAN/TSGR_99/Docs/RP-230741.zip" TargetMode="External"/><Relationship Id="rId2" Type="http://schemas.openxmlformats.org/officeDocument/2006/relationships/hyperlink" Target="http://www.3gpp.org/ftp/tsg_ran/TSG_RAN/TSGR_99/Docs/RP-230724.zip" TargetMode="External"/><Relationship Id="rId1" Type="http://schemas.openxmlformats.org/officeDocument/2006/relationships/slideLayout" Target="../slideLayouts/slideLayout14.xml"/><Relationship Id="rId6" Type="http://schemas.openxmlformats.org/officeDocument/2006/relationships/hyperlink" Target="http://www.3gpp.org/ftp/tsg_ran/TSG_RAN/TSGR_99/Docs/RP-230788.zip" TargetMode="External"/><Relationship Id="rId5" Type="http://schemas.openxmlformats.org/officeDocument/2006/relationships/hyperlink" Target="http://www.3gpp.org/ftp/tsg_ran/TSG_RAN/TSGR_99/Docs/RP-230754.zip" TargetMode="External"/><Relationship Id="rId4" Type="http://schemas.openxmlformats.org/officeDocument/2006/relationships/hyperlink" Target="http://www.3gpp.org/ftp/tsg_ran/TSG_RAN/TSGR_99/Docs/RP-230787.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p:txBody>
          <a:bodyPr/>
          <a:lstStyle/>
          <a:p>
            <a:r>
              <a:rPr lang="en-US" dirty="0"/>
              <a:t>TSG RAN#99 Highlights</a:t>
            </a:r>
          </a:p>
        </p:txBody>
      </p:sp>
      <p:sp>
        <p:nvSpPr>
          <p:cNvPr id="3" name="Subtitle 2">
            <a:extLst>
              <a:ext uri="{FF2B5EF4-FFF2-40B4-BE49-F238E27FC236}">
                <a16:creationId xmlns:a16="http://schemas.microsoft.com/office/drawing/2014/main" id="{D0131E32-5769-4333-B8D6-800B757A4D6C}"/>
              </a:ext>
            </a:extLst>
          </p:cNvPr>
          <p:cNvSpPr>
            <a:spLocks noGrp="1"/>
          </p:cNvSpPr>
          <p:nvPr>
            <p:ph type="subTitle" idx="1"/>
          </p:nvPr>
        </p:nvSpPr>
        <p:spPr>
          <a:xfrm>
            <a:off x="1551468" y="3600472"/>
            <a:ext cx="11892588" cy="1752600"/>
          </a:xfrm>
        </p:spPr>
        <p:txBody>
          <a:bodyPr/>
          <a:lstStyle/>
          <a:p>
            <a:r>
              <a:rPr lang="en-US" u="sng" dirty="0"/>
              <a:t>Source:</a:t>
            </a:r>
            <a:r>
              <a:rPr lang="en-US" dirty="0"/>
              <a:t> TSG RAN Plenary Chair</a:t>
            </a:r>
          </a:p>
        </p:txBody>
      </p:sp>
      <p:sp>
        <p:nvSpPr>
          <p:cNvPr id="5" name="TextBox 4">
            <a:extLst>
              <a:ext uri="{FF2B5EF4-FFF2-40B4-BE49-F238E27FC236}">
                <a16:creationId xmlns:a16="http://schemas.microsoft.com/office/drawing/2014/main" id="{55BB95B6-96F8-4C7B-843E-16CFF3CC2E82}"/>
              </a:ext>
            </a:extLst>
          </p:cNvPr>
          <p:cNvSpPr txBox="1"/>
          <p:nvPr/>
        </p:nvSpPr>
        <p:spPr>
          <a:xfrm>
            <a:off x="10863360" y="841437"/>
            <a:ext cx="1338828" cy="369332"/>
          </a:xfrm>
          <a:prstGeom prst="rect">
            <a:avLst/>
          </a:prstGeom>
          <a:noFill/>
        </p:spPr>
        <p:txBody>
          <a:bodyPr wrap="none" rtlCol="0">
            <a:spAutoFit/>
          </a:bodyPr>
          <a:lstStyle/>
          <a:p>
            <a:r>
              <a:rPr lang="en-US" sz="1800" b="1" dirty="0">
                <a:effectLst/>
                <a:latin typeface="Arial" panose="020B0604020202020204" pitchFamily="34" charset="0"/>
                <a:ea typeface="Calibri" panose="020F0502020204030204" pitchFamily="34" charset="0"/>
              </a:rPr>
              <a:t>SP-230381</a:t>
            </a:r>
            <a:endParaRPr lang="en-US" sz="2400" b="1" dirty="0"/>
          </a:p>
        </p:txBody>
      </p:sp>
      <p:sp>
        <p:nvSpPr>
          <p:cNvPr id="6" name="TextBox 5">
            <a:extLst>
              <a:ext uri="{FF2B5EF4-FFF2-40B4-BE49-F238E27FC236}">
                <a16:creationId xmlns:a16="http://schemas.microsoft.com/office/drawing/2014/main" id="{3885BFE2-6F8A-4C8F-B036-D3F48D3D3B77}"/>
              </a:ext>
            </a:extLst>
          </p:cNvPr>
          <p:cNvSpPr txBox="1"/>
          <p:nvPr/>
        </p:nvSpPr>
        <p:spPr>
          <a:xfrm>
            <a:off x="10863360" y="259313"/>
            <a:ext cx="1941557" cy="369332"/>
          </a:xfrm>
          <a:prstGeom prst="rect">
            <a:avLst/>
          </a:prstGeom>
          <a:noFill/>
        </p:spPr>
        <p:txBody>
          <a:bodyPr wrap="none" rtlCol="0">
            <a:spAutoFit/>
          </a:bodyPr>
          <a:lstStyle/>
          <a:p>
            <a:r>
              <a:rPr lang="en-US" dirty="0">
                <a:latin typeface="Arial" panose="020B0604020202020204" pitchFamily="34" charset="0"/>
              </a:rPr>
              <a:t>Agenda Item: </a:t>
            </a:r>
            <a:r>
              <a:rPr lang="en-US" b="1" dirty="0">
                <a:latin typeface="Arial" panose="020B0604020202020204" pitchFamily="34" charset="0"/>
              </a:rPr>
              <a:t>4.7</a:t>
            </a:r>
            <a:endParaRPr lang="en-US" sz="2400" b="1" dirty="0"/>
          </a:p>
        </p:txBody>
      </p:sp>
    </p:spTree>
    <p:extLst>
      <p:ext uri="{BB962C8B-B14F-4D97-AF65-F5344CB8AC3E}">
        <p14:creationId xmlns:p14="http://schemas.microsoft.com/office/powerpoint/2010/main" val="399343419"/>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87688" y="228603"/>
            <a:ext cx="11706046" cy="736597"/>
          </a:xfrm>
        </p:spPr>
        <p:txBody>
          <a:bodyPr/>
          <a:lstStyle/>
          <a:p>
            <a:r>
              <a:rPr lang="en-US" dirty="0"/>
              <a:t>RAN Projects Update 2/4</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693222" y="965200"/>
            <a:ext cx="13877912" cy="4830233"/>
          </a:xfrm>
        </p:spPr>
        <p:txBody>
          <a:bodyPr/>
          <a:lstStyle/>
          <a:p>
            <a:r>
              <a:rPr lang="en-US" sz="2400" dirty="0"/>
              <a:t>A new WID was approved to address the topic of </a:t>
            </a:r>
            <a:r>
              <a:rPr lang="en-US" sz="2400" b="1" dirty="0"/>
              <a:t>BWP without restriction</a:t>
            </a:r>
          </a:p>
          <a:p>
            <a:pPr lvl="1"/>
            <a:r>
              <a:rPr lang="en-US" sz="2000" dirty="0"/>
              <a:t>New WID: Complete the specification support for </a:t>
            </a:r>
            <a:r>
              <a:rPr lang="en-US" sz="2000" dirty="0" err="1"/>
              <a:t>BandWidth</a:t>
            </a:r>
            <a:r>
              <a:rPr lang="en-US" sz="2000" dirty="0"/>
              <a:t> Part operation without restriction in NR in </a:t>
            </a:r>
            <a:r>
              <a:rPr lang="en-US" sz="2000" dirty="0">
                <a:hlinkClick r:id="rId2"/>
              </a:rPr>
              <a:t>RP-230805</a:t>
            </a:r>
            <a:endParaRPr lang="en-US" sz="2000" dirty="0"/>
          </a:p>
          <a:p>
            <a:r>
              <a:rPr lang="en-US" sz="2400" dirty="0"/>
              <a:t>RAN#98-e approved a set of </a:t>
            </a:r>
            <a:r>
              <a:rPr lang="en-US" sz="2400" b="1" dirty="0"/>
              <a:t>RAN4-led Rel-18 spectrum-related </a:t>
            </a:r>
            <a:r>
              <a:rPr lang="en-US" sz="2400" dirty="0"/>
              <a:t>projects</a:t>
            </a:r>
          </a:p>
          <a:p>
            <a:pPr lvl="1"/>
            <a:r>
              <a:rPr lang="en-US" sz="2000" dirty="0"/>
              <a:t>Spectrum-related: </a:t>
            </a:r>
            <a:r>
              <a:rPr lang="en-US" sz="2000" dirty="0">
                <a:hlinkClick r:id="rId3"/>
              </a:rPr>
              <a:t>RP-230743</a:t>
            </a:r>
            <a:r>
              <a:rPr lang="en-US" sz="2000" dirty="0"/>
              <a:t>, </a:t>
            </a:r>
            <a:r>
              <a:rPr lang="en-US" sz="2000" dirty="0">
                <a:hlinkClick r:id="rId4"/>
              </a:rPr>
              <a:t>RP-230791</a:t>
            </a:r>
            <a:r>
              <a:rPr lang="en-US" sz="2000" dirty="0"/>
              <a:t>, </a:t>
            </a:r>
            <a:r>
              <a:rPr lang="en-US" sz="2000" dirty="0">
                <a:hlinkClick r:id="rId5"/>
              </a:rPr>
              <a:t>RP-230764</a:t>
            </a:r>
            <a:r>
              <a:rPr lang="en-US" sz="2000" dirty="0"/>
              <a:t>, </a:t>
            </a:r>
            <a:r>
              <a:rPr lang="en-US" sz="2000" dirty="0">
                <a:hlinkClick r:id="rId6"/>
              </a:rPr>
              <a:t>RP-230789</a:t>
            </a:r>
            <a:r>
              <a:rPr lang="en-US" sz="2000" dirty="0"/>
              <a:t>, </a:t>
            </a:r>
            <a:r>
              <a:rPr lang="en-US" sz="2000" dirty="0">
                <a:hlinkClick r:id="rId7"/>
              </a:rPr>
              <a:t>RP-230790</a:t>
            </a:r>
            <a:r>
              <a:rPr lang="en-US" sz="2000" dirty="0"/>
              <a:t>,</a:t>
            </a:r>
            <a:r>
              <a:rPr lang="en-US" sz="2000" dirty="0">
                <a:hlinkClick r:id="rId8"/>
              </a:rPr>
              <a:t> RP-230792</a:t>
            </a:r>
            <a:r>
              <a:rPr lang="en-US" sz="2000" dirty="0"/>
              <a:t>, </a:t>
            </a:r>
            <a:r>
              <a:rPr lang="en-US" sz="2000" dirty="0">
                <a:hlinkClick r:id="rId9"/>
              </a:rPr>
              <a:t>RP-230745</a:t>
            </a:r>
            <a:endParaRPr lang="en-US" sz="2000" dirty="0">
              <a:solidFill>
                <a:srgbClr val="663300"/>
              </a:solidFill>
            </a:endParaRPr>
          </a:p>
          <a:p>
            <a:r>
              <a:rPr lang="en-US" sz="2400" dirty="0"/>
              <a:t>Involved discussion for some R18 items</a:t>
            </a:r>
          </a:p>
          <a:p>
            <a:pPr lvl="1"/>
            <a:r>
              <a:rPr lang="en-US" sz="2000" dirty="0"/>
              <a:t>Rel-18 </a:t>
            </a:r>
            <a:r>
              <a:rPr lang="en-US" sz="2000" b="1" dirty="0" err="1"/>
              <a:t>Sidelink</a:t>
            </a:r>
            <a:r>
              <a:rPr lang="en-US" sz="2000" b="1" dirty="0"/>
              <a:t> evolution</a:t>
            </a:r>
            <a:r>
              <a:rPr lang="en-US" sz="2000" dirty="0"/>
              <a:t>: revised WID approved in </a:t>
            </a:r>
            <a:r>
              <a:rPr lang="en-US" sz="2000" dirty="0">
                <a:hlinkClick r:id="rId10"/>
              </a:rPr>
              <a:t>RP-230077</a:t>
            </a:r>
            <a:endParaRPr lang="en-US" sz="2000" dirty="0"/>
          </a:p>
          <a:p>
            <a:pPr lvl="2"/>
            <a:r>
              <a:rPr lang="en-US" sz="1800" dirty="0"/>
              <a:t>Discussion summary in </a:t>
            </a:r>
            <a:r>
              <a:rPr lang="en-US" sz="1800" dirty="0">
                <a:hlinkClick r:id="rId11"/>
              </a:rPr>
              <a:t>RP-230769</a:t>
            </a:r>
            <a:endParaRPr lang="en-US" sz="1800" dirty="0"/>
          </a:p>
          <a:p>
            <a:pPr lvl="1"/>
            <a:r>
              <a:rPr lang="en-US" sz="2000" dirty="0"/>
              <a:t>Rel-18 NR support for dedicated spectrum </a:t>
            </a:r>
            <a:r>
              <a:rPr lang="en-US" sz="2000" b="1" dirty="0"/>
              <a:t>less than 5MHz </a:t>
            </a:r>
            <a:r>
              <a:rPr lang="en-US" sz="2000" dirty="0"/>
              <a:t>for FR1: revised WID approved in </a:t>
            </a:r>
            <a:r>
              <a:rPr lang="en-US" sz="2000" dirty="0">
                <a:hlinkClick r:id="rId12"/>
              </a:rPr>
              <a:t>RP-230186</a:t>
            </a:r>
            <a:endParaRPr lang="en-US" sz="2000" dirty="0"/>
          </a:p>
          <a:p>
            <a:pPr lvl="2"/>
            <a:r>
              <a:rPr lang="en-US" sz="1800" dirty="0"/>
              <a:t>Reply LS to R1-2302186 = RP-230033 on transmission bandwidths for NR on dedicated spectrum less than 5 MHz approved in </a:t>
            </a:r>
            <a:r>
              <a:rPr lang="en-US" sz="1800" dirty="0">
                <a:hlinkClick r:id="rId13"/>
              </a:rPr>
              <a:t>RP-230780</a:t>
            </a:r>
            <a:endParaRPr lang="en-US" sz="1800" dirty="0"/>
          </a:p>
          <a:p>
            <a:pPr lvl="2"/>
            <a:r>
              <a:rPr lang="en-US" sz="1800" b="0" i="0" dirty="0">
                <a:solidFill>
                  <a:srgbClr val="000000"/>
                </a:solidFill>
                <a:effectLst/>
              </a:rPr>
              <a:t>Reply LS to R4-2303713 = RP-230042 on spectrum less than 5 MHz approved in </a:t>
            </a:r>
            <a:r>
              <a:rPr lang="en-US" sz="1800" dirty="0">
                <a:hlinkClick r:id="rId14"/>
              </a:rPr>
              <a:t>RP-230781</a:t>
            </a:r>
            <a:endParaRPr lang="en-US" sz="1800" dirty="0"/>
          </a:p>
          <a:p>
            <a:pPr lvl="1"/>
            <a:r>
              <a:rPr lang="en-US" sz="2000" dirty="0"/>
              <a:t>Rel-18 </a:t>
            </a:r>
            <a:r>
              <a:rPr lang="en-US" sz="2000" b="1" dirty="0"/>
              <a:t>multi-carrier</a:t>
            </a:r>
            <a:r>
              <a:rPr lang="en-US" sz="2000" dirty="0"/>
              <a:t> enhancements: discussion summary in </a:t>
            </a:r>
            <a:r>
              <a:rPr lang="en-US" sz="2000" dirty="0">
                <a:hlinkClick r:id="rId15"/>
              </a:rPr>
              <a:t>RP-230810</a:t>
            </a:r>
            <a:endParaRPr lang="en-US" sz="2000" dirty="0"/>
          </a:p>
          <a:p>
            <a:pPr lvl="1"/>
            <a:r>
              <a:rPr lang="en-US" sz="2000" dirty="0"/>
              <a:t>Rel-18 </a:t>
            </a:r>
            <a:r>
              <a:rPr lang="en-US" sz="2000" b="1" dirty="0" err="1"/>
              <a:t>eRedCap</a:t>
            </a:r>
            <a:r>
              <a:rPr lang="en-US" sz="2000" dirty="0"/>
              <a:t>: proposal in </a:t>
            </a:r>
            <a:r>
              <a:rPr lang="en-US" sz="2000" dirty="0">
                <a:hlinkClick r:id="rId16"/>
              </a:rPr>
              <a:t>RP-230778</a:t>
            </a:r>
            <a:r>
              <a:rPr lang="en-US" sz="2000" dirty="0"/>
              <a:t> was endorsed</a:t>
            </a:r>
          </a:p>
          <a:p>
            <a:pPr lvl="1"/>
            <a:endParaRPr lang="en-US" sz="2000" dirty="0"/>
          </a:p>
          <a:p>
            <a:pPr lvl="1"/>
            <a:endParaRPr lang="en-US" sz="2000" dirty="0"/>
          </a:p>
          <a:p>
            <a:pPr lvl="2"/>
            <a:endParaRPr lang="en-US" sz="2000" dirty="0"/>
          </a:p>
        </p:txBody>
      </p:sp>
    </p:spTree>
    <p:extLst>
      <p:ext uri="{BB962C8B-B14F-4D97-AF65-F5344CB8AC3E}">
        <p14:creationId xmlns:p14="http://schemas.microsoft.com/office/powerpoint/2010/main" val="1028292536"/>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87688" y="228603"/>
            <a:ext cx="11706046" cy="736597"/>
          </a:xfrm>
        </p:spPr>
        <p:txBody>
          <a:bodyPr/>
          <a:lstStyle/>
          <a:p>
            <a:r>
              <a:rPr lang="en-US" dirty="0"/>
              <a:t>RAN Projects Update 3/4</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862555" y="1143006"/>
            <a:ext cx="13756312" cy="4830233"/>
          </a:xfrm>
        </p:spPr>
        <p:txBody>
          <a:bodyPr/>
          <a:lstStyle/>
          <a:p>
            <a:r>
              <a:rPr lang="en-US" sz="2400" dirty="0"/>
              <a:t>Involved discussion for some R18 items – Cont’d</a:t>
            </a:r>
          </a:p>
          <a:p>
            <a:pPr lvl="1"/>
            <a:r>
              <a:rPr lang="en-US" sz="2000" dirty="0"/>
              <a:t>In response to </a:t>
            </a:r>
            <a:r>
              <a:rPr lang="en-US" sz="2000" b="1" dirty="0"/>
              <a:t>ECC</a:t>
            </a:r>
            <a:r>
              <a:rPr lang="en-US" sz="2000" dirty="0"/>
              <a:t> </a:t>
            </a:r>
            <a:r>
              <a:rPr lang="en-US" sz="2000" b="1" dirty="0"/>
              <a:t>LS</a:t>
            </a:r>
            <a:r>
              <a:rPr lang="en-US" sz="2000" dirty="0"/>
              <a:t> </a:t>
            </a:r>
            <a:r>
              <a:rPr lang="en-US" sz="2000" dirty="0">
                <a:hlinkClick r:id="rId2"/>
              </a:rPr>
              <a:t>RP-230025</a:t>
            </a:r>
            <a:r>
              <a:rPr lang="en-US" sz="2000" dirty="0"/>
              <a:t>, revised WID for NR </a:t>
            </a:r>
            <a:r>
              <a:rPr lang="en-US" sz="2000" b="1" dirty="0"/>
              <a:t>UAV</a:t>
            </a:r>
            <a:r>
              <a:rPr lang="en-US" sz="2000" dirty="0"/>
              <a:t> approved in </a:t>
            </a:r>
            <a:r>
              <a:rPr lang="en-US" sz="2000" dirty="0">
                <a:hlinkClick r:id="rId3"/>
              </a:rPr>
              <a:t>RP-230782</a:t>
            </a:r>
            <a:r>
              <a:rPr lang="en-US" sz="2000" dirty="0"/>
              <a:t> and a new LTE WID approved in </a:t>
            </a:r>
            <a:r>
              <a:rPr lang="en-US" sz="2000" dirty="0">
                <a:hlinkClick r:id="rId4"/>
              </a:rPr>
              <a:t>RP-230783</a:t>
            </a:r>
            <a:r>
              <a:rPr lang="en-US" sz="2000" dirty="0"/>
              <a:t>, with reply LS approved in </a:t>
            </a:r>
            <a:r>
              <a:rPr lang="en-US" sz="2000" dirty="0">
                <a:hlinkClick r:id="rId5"/>
              </a:rPr>
              <a:t>RP-230804</a:t>
            </a:r>
            <a:endParaRPr lang="en-US" sz="2000" dirty="0"/>
          </a:p>
          <a:p>
            <a:pPr lvl="1"/>
            <a:r>
              <a:rPr lang="en-US" sz="2000" dirty="0"/>
              <a:t>Rel-18 </a:t>
            </a:r>
            <a:r>
              <a:rPr lang="en-US" sz="2000" b="1" dirty="0"/>
              <a:t>XR</a:t>
            </a:r>
            <a:r>
              <a:rPr lang="en-US" sz="2000" dirty="0"/>
              <a:t>: revised WID approved in </a:t>
            </a:r>
            <a:r>
              <a:rPr lang="en-US" sz="2000" dirty="0">
                <a:hlinkClick r:id="rId6"/>
              </a:rPr>
              <a:t>RP-230786</a:t>
            </a:r>
            <a:r>
              <a:rPr lang="en-US" sz="2000" dirty="0"/>
              <a:t> (TR approved in</a:t>
            </a:r>
            <a:r>
              <a:rPr lang="en-US" sz="2000" dirty="0">
                <a:hlinkClick r:id="rId7"/>
              </a:rPr>
              <a:t> RP-230335</a:t>
            </a:r>
            <a:r>
              <a:rPr lang="en-US" sz="2000" dirty="0"/>
              <a:t>)  discussion on </a:t>
            </a:r>
            <a:r>
              <a:rPr lang="en-US" sz="2000" b="1" dirty="0"/>
              <a:t>2Rx</a:t>
            </a:r>
            <a:r>
              <a:rPr lang="en-US" sz="2000" dirty="0"/>
              <a:t> can be found in </a:t>
            </a:r>
            <a:r>
              <a:rPr lang="en-US" sz="2000" dirty="0">
                <a:hlinkClick r:id="rId6"/>
              </a:rPr>
              <a:t>RP-230740</a:t>
            </a:r>
            <a:r>
              <a:rPr lang="en-US" sz="2000" dirty="0"/>
              <a:t> (slide 3 was endorsed)</a:t>
            </a:r>
          </a:p>
          <a:p>
            <a:pPr lvl="1"/>
            <a:r>
              <a:rPr lang="en-US" sz="2000" dirty="0"/>
              <a:t>Rel-18 </a:t>
            </a:r>
            <a:r>
              <a:rPr lang="en-US" sz="2000" b="1" dirty="0"/>
              <a:t>NR NTN</a:t>
            </a:r>
            <a:r>
              <a:rPr lang="en-US" sz="2000" dirty="0"/>
              <a:t>: revised WID approved in </a:t>
            </a:r>
            <a:r>
              <a:rPr lang="en-US" sz="2000" dirty="0">
                <a:hlinkClick r:id="rId8"/>
              </a:rPr>
              <a:t>RP-230809</a:t>
            </a:r>
            <a:endParaRPr lang="en-US" sz="2000" dirty="0"/>
          </a:p>
          <a:p>
            <a:r>
              <a:rPr lang="en-US" sz="2400" dirty="0"/>
              <a:t>RAN plenary-level study:</a:t>
            </a:r>
          </a:p>
          <a:p>
            <a:pPr lvl="1"/>
            <a:r>
              <a:rPr lang="en-US" sz="2000" dirty="0"/>
              <a:t>Feasibility Study on 6 GHz for LTE and NR in Licensed and Unlicensed Operations: agreed TR in </a:t>
            </a:r>
            <a:r>
              <a:rPr lang="en-US" sz="2000" dirty="0">
                <a:hlinkClick r:id="rId9"/>
              </a:rPr>
              <a:t>RP-230414</a:t>
            </a:r>
            <a:r>
              <a:rPr lang="en-US" sz="2000" dirty="0"/>
              <a:t>, with SR in </a:t>
            </a:r>
            <a:r>
              <a:rPr lang="en-US" sz="2000" dirty="0">
                <a:hlinkClick r:id="rId10"/>
              </a:rPr>
              <a:t>RP-230413</a:t>
            </a:r>
            <a:endParaRPr lang="en-US" sz="2000" dirty="0"/>
          </a:p>
          <a:p>
            <a:pPr lvl="1"/>
            <a:r>
              <a:rPr lang="en-US" sz="2000" dirty="0"/>
              <a:t>Study on UE support of regionally-defined subsets of an NR band: completed; with approved TR in </a:t>
            </a:r>
            <a:r>
              <a:rPr lang="en-US" sz="2000" dirty="0">
                <a:hlinkClick r:id="rId11"/>
              </a:rPr>
              <a:t>RP-230815</a:t>
            </a:r>
            <a:r>
              <a:rPr lang="en-US" sz="2000" dirty="0"/>
              <a:t>, and SR in </a:t>
            </a:r>
            <a:r>
              <a:rPr lang="en-US" sz="2000" dirty="0">
                <a:hlinkClick r:id="rId12"/>
              </a:rPr>
              <a:t>RP-230340</a:t>
            </a:r>
            <a:endParaRPr lang="en-US" sz="2000" dirty="0"/>
          </a:p>
          <a:p>
            <a:pPr lvl="1"/>
            <a:r>
              <a:rPr lang="en-US" sz="2000" b="0" i="0" dirty="0">
                <a:solidFill>
                  <a:srgbClr val="000000"/>
                </a:solidFill>
                <a:effectLst/>
              </a:rPr>
              <a:t>Study on Ambient IoT (Internet of Things): agreed TR in </a:t>
            </a:r>
            <a:r>
              <a:rPr lang="en-US" sz="2000" dirty="0">
                <a:hlinkClick r:id="rId13"/>
              </a:rPr>
              <a:t>RP-230419</a:t>
            </a:r>
            <a:r>
              <a:rPr lang="en-US" sz="2000" dirty="0"/>
              <a:t>, and SR in </a:t>
            </a:r>
            <a:r>
              <a:rPr lang="en-US" sz="2000" dirty="0">
                <a:hlinkClick r:id="rId14"/>
              </a:rPr>
              <a:t>RP-230669</a:t>
            </a:r>
            <a:endParaRPr lang="en-US" sz="2000" dirty="0"/>
          </a:p>
          <a:p>
            <a:pPr lvl="1"/>
            <a:endParaRPr lang="en-US" sz="2800" dirty="0"/>
          </a:p>
          <a:p>
            <a:pPr lvl="1"/>
            <a:endParaRPr lang="en-US" sz="2800" dirty="0"/>
          </a:p>
          <a:p>
            <a:pPr lvl="1"/>
            <a:endParaRPr lang="en-US" sz="2000" dirty="0"/>
          </a:p>
          <a:p>
            <a:pPr lvl="1"/>
            <a:endParaRPr lang="en-US" sz="2000" dirty="0"/>
          </a:p>
          <a:p>
            <a:pPr lvl="1"/>
            <a:endParaRPr lang="en-US" sz="2000" dirty="0"/>
          </a:p>
          <a:p>
            <a:pPr lvl="1"/>
            <a:endParaRPr lang="en-US" sz="1400" dirty="0"/>
          </a:p>
          <a:p>
            <a:pPr marL="609566" lvl="1" indent="0">
              <a:buNone/>
            </a:pPr>
            <a:endParaRPr lang="en-US" sz="1400" dirty="0"/>
          </a:p>
          <a:p>
            <a:pPr lvl="1"/>
            <a:endParaRPr lang="en-US" sz="2000" dirty="0"/>
          </a:p>
          <a:p>
            <a:pPr lvl="1"/>
            <a:endParaRPr lang="en-US" sz="2000" dirty="0"/>
          </a:p>
          <a:p>
            <a:pPr lvl="1"/>
            <a:endParaRPr lang="en-US" sz="2000" dirty="0"/>
          </a:p>
          <a:p>
            <a:pPr lvl="1"/>
            <a:endParaRPr lang="en-US" sz="2000" dirty="0"/>
          </a:p>
          <a:p>
            <a:pPr lvl="1"/>
            <a:endParaRPr lang="en-US" sz="2000" dirty="0"/>
          </a:p>
          <a:p>
            <a:pPr lvl="1"/>
            <a:endParaRPr lang="en-US" sz="2000" dirty="0"/>
          </a:p>
          <a:p>
            <a:pPr lvl="1"/>
            <a:endParaRPr lang="en-US" sz="2000" dirty="0"/>
          </a:p>
          <a:p>
            <a:pPr lvl="1"/>
            <a:endParaRPr lang="en-US" sz="2000" dirty="0"/>
          </a:p>
          <a:p>
            <a:pPr lvl="2"/>
            <a:endParaRPr lang="en-US" sz="2000" dirty="0"/>
          </a:p>
        </p:txBody>
      </p:sp>
    </p:spTree>
    <p:extLst>
      <p:ext uri="{BB962C8B-B14F-4D97-AF65-F5344CB8AC3E}">
        <p14:creationId xmlns:p14="http://schemas.microsoft.com/office/powerpoint/2010/main" val="3999396699"/>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87688" y="228603"/>
            <a:ext cx="11706046" cy="736597"/>
          </a:xfrm>
        </p:spPr>
        <p:txBody>
          <a:bodyPr/>
          <a:lstStyle/>
          <a:p>
            <a:r>
              <a:rPr lang="en-US" dirty="0"/>
              <a:t>RAN Projects Update 4/4</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862555" y="1143006"/>
            <a:ext cx="13756312" cy="4830233"/>
          </a:xfrm>
        </p:spPr>
        <p:txBody>
          <a:bodyPr/>
          <a:lstStyle/>
          <a:p>
            <a:r>
              <a:rPr lang="en-US" sz="2400" dirty="0"/>
              <a:t>Updates on other Rel-18 items</a:t>
            </a:r>
          </a:p>
          <a:p>
            <a:pPr lvl="1"/>
            <a:r>
              <a:rPr lang="en-US" sz="1800" b="0" i="0" dirty="0">
                <a:solidFill>
                  <a:srgbClr val="000000"/>
                </a:solidFill>
                <a:effectLst/>
              </a:rPr>
              <a:t>Revised WID on NR network controlled repeaters approved </a:t>
            </a:r>
            <a:r>
              <a:rPr lang="en-US" sz="1800" dirty="0"/>
              <a:t>in </a:t>
            </a:r>
            <a:r>
              <a:rPr lang="en-US" sz="1800" dirty="0">
                <a:hlinkClick r:id="rId2"/>
              </a:rPr>
              <a:t>RP-230175</a:t>
            </a:r>
            <a:endParaRPr lang="en-US" sz="1800" dirty="0"/>
          </a:p>
          <a:p>
            <a:pPr lvl="1"/>
            <a:r>
              <a:rPr lang="en-US" sz="1800" dirty="0"/>
              <a:t>Revised WID on Network energy savings for NR approved in </a:t>
            </a:r>
            <a:r>
              <a:rPr lang="en-US" sz="1800" dirty="0">
                <a:hlinkClick r:id="rId3"/>
              </a:rPr>
              <a:t>RP-230566</a:t>
            </a:r>
            <a:endParaRPr lang="en-US" sz="1800" dirty="0"/>
          </a:p>
          <a:p>
            <a:pPr lvl="1"/>
            <a:r>
              <a:rPr lang="en-US" sz="1800" dirty="0"/>
              <a:t>Revised WID on Expanded and Improved NR Positioning approved in </a:t>
            </a:r>
            <a:r>
              <a:rPr lang="en-US" sz="1800" dirty="0">
                <a:hlinkClick r:id="rId4"/>
              </a:rPr>
              <a:t>RP-230328</a:t>
            </a:r>
            <a:endParaRPr lang="en-US" sz="1800" dirty="0"/>
          </a:p>
          <a:p>
            <a:pPr lvl="1"/>
            <a:r>
              <a:rPr lang="en-US" sz="1800" dirty="0"/>
              <a:t>Revised WID on Dual Tx/Rx Multi-SIM for NR approved in </a:t>
            </a:r>
            <a:r>
              <a:rPr lang="en-US" sz="1800" dirty="0">
                <a:hlinkClick r:id="rId5"/>
              </a:rPr>
              <a:t>RP-230751</a:t>
            </a:r>
            <a:endParaRPr lang="en-US" sz="1800" dirty="0"/>
          </a:p>
          <a:p>
            <a:pPr lvl="1"/>
            <a:r>
              <a:rPr lang="en-US" sz="1800" dirty="0"/>
              <a:t>Study on irregular bandwidths is complete (TR approved in </a:t>
            </a:r>
            <a:r>
              <a:rPr lang="en-US" sz="1800" dirty="0">
                <a:hlinkClick r:id="rId6"/>
              </a:rPr>
              <a:t>RP-230750</a:t>
            </a:r>
            <a:r>
              <a:rPr lang="en-US" sz="1800" dirty="0"/>
              <a:t>); a follow-up new WID on Channel raster enhancement approved in </a:t>
            </a:r>
            <a:r>
              <a:rPr lang="en-US" sz="1800" dirty="0">
                <a:hlinkClick r:id="rId7"/>
              </a:rPr>
              <a:t>RP-230813</a:t>
            </a:r>
            <a:endParaRPr lang="en-US" sz="1800" dirty="0"/>
          </a:p>
          <a:p>
            <a:pPr lvl="1"/>
            <a:r>
              <a:rPr lang="en-US" sz="1800" dirty="0"/>
              <a:t>Revised SID: Study on NR frequency range 2 (FR2) Over-the-Air (OTA) testing enhancement approved in </a:t>
            </a:r>
            <a:r>
              <a:rPr lang="en-US" sz="1800" dirty="0">
                <a:hlinkClick r:id="rId8"/>
              </a:rPr>
              <a:t>RP-230814</a:t>
            </a:r>
            <a:endParaRPr lang="en-US" sz="1800" dirty="0"/>
          </a:p>
          <a:p>
            <a:pPr lvl="1"/>
            <a:r>
              <a:rPr lang="en-US" sz="1800" dirty="0"/>
              <a:t>Revised WID on Further RF requirements enhancement for NR and EN-DC in frequency range 1 approved in </a:t>
            </a:r>
            <a:r>
              <a:rPr lang="en-US" sz="1800" dirty="0">
                <a:hlinkClick r:id="rId9"/>
              </a:rPr>
              <a:t>RP-230753</a:t>
            </a:r>
            <a:endParaRPr lang="en-US" sz="1800" dirty="0"/>
          </a:p>
          <a:p>
            <a:pPr lvl="1"/>
            <a:r>
              <a:rPr lang="en-US" sz="1800" dirty="0"/>
              <a:t>Revised WID: Further Enhancements on NR and MR-DC Measurement Gaps and Measurements without Gaps approved in </a:t>
            </a:r>
            <a:r>
              <a:rPr lang="en-US" sz="1800" dirty="0">
                <a:hlinkClick r:id="rId10"/>
              </a:rPr>
              <a:t>RP-230755</a:t>
            </a:r>
            <a:endParaRPr lang="en-US" sz="1800" dirty="0"/>
          </a:p>
          <a:p>
            <a:pPr lvl="1"/>
            <a:r>
              <a:rPr lang="en-US" sz="1800" dirty="0"/>
              <a:t>Revised WID on Air-to-ground network for NR approved in </a:t>
            </a:r>
            <a:r>
              <a:rPr lang="en-US" sz="1800" dirty="0">
                <a:hlinkClick r:id="rId11"/>
              </a:rPr>
              <a:t>RP-230279</a:t>
            </a:r>
            <a:endParaRPr lang="en-US" sz="1800" dirty="0"/>
          </a:p>
          <a:p>
            <a:pPr lvl="1"/>
            <a:r>
              <a:rPr lang="en-US" sz="1800" dirty="0"/>
              <a:t>Revised WID on Support of intra-band non-collocated EN-DC/NR-CA deployment approved in </a:t>
            </a:r>
            <a:r>
              <a:rPr lang="en-US" sz="1800" dirty="0">
                <a:hlinkClick r:id="rId12"/>
              </a:rPr>
              <a:t>RP-230742</a:t>
            </a:r>
            <a:endParaRPr lang="en-US" sz="1800" dirty="0"/>
          </a:p>
          <a:p>
            <a:pPr lvl="1"/>
            <a:r>
              <a:rPr lang="en-US" sz="1800" dirty="0"/>
              <a:t>Revised WID on NR demodulation performance evolution approved in </a:t>
            </a:r>
            <a:r>
              <a:rPr lang="en-US" sz="1800" dirty="0">
                <a:hlinkClick r:id="rId12"/>
              </a:rPr>
              <a:t>RP-230</a:t>
            </a:r>
            <a:r>
              <a:rPr lang="en-US" sz="1800" dirty="0">
                <a:hlinkClick r:id="rId13"/>
              </a:rPr>
              <a:t>3</a:t>
            </a:r>
            <a:r>
              <a:rPr lang="en-US" sz="1800" dirty="0">
                <a:hlinkClick r:id="rId12"/>
              </a:rPr>
              <a:t>14</a:t>
            </a:r>
            <a:endParaRPr lang="en-US" sz="1800" dirty="0"/>
          </a:p>
          <a:p>
            <a:pPr lvl="1"/>
            <a:r>
              <a:rPr lang="en-US" sz="1800" dirty="0"/>
              <a:t>Revised WID on Maximum Power Reduction Requirements (MPR) for LTE intra-band Carrier Aggregation (CA) with a Component Carrier (CC) gap larger than 35 MHz in </a:t>
            </a:r>
            <a:r>
              <a:rPr lang="en-US" sz="1800" dirty="0">
                <a:hlinkClick r:id="rId14"/>
              </a:rPr>
              <a:t>RP-230705</a:t>
            </a:r>
            <a:endParaRPr lang="en-US" sz="1800" dirty="0"/>
          </a:p>
          <a:p>
            <a:pPr lvl="1"/>
            <a:endParaRPr lang="en-US" sz="2000" dirty="0"/>
          </a:p>
          <a:p>
            <a:pPr lvl="1"/>
            <a:endParaRPr lang="en-US" sz="2000" dirty="0"/>
          </a:p>
          <a:p>
            <a:pPr lvl="1"/>
            <a:endParaRPr lang="en-US" sz="2000" dirty="0"/>
          </a:p>
          <a:p>
            <a:pPr lvl="2"/>
            <a:endParaRPr lang="en-US" sz="2000" dirty="0"/>
          </a:p>
        </p:txBody>
      </p:sp>
    </p:spTree>
    <p:extLst>
      <p:ext uri="{BB962C8B-B14F-4D97-AF65-F5344CB8AC3E}">
        <p14:creationId xmlns:p14="http://schemas.microsoft.com/office/powerpoint/2010/main" val="3357754546"/>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1895135" y="2392914"/>
            <a:ext cx="12074865" cy="1470025"/>
          </a:xfrm>
        </p:spPr>
        <p:txBody>
          <a:bodyPr/>
          <a:lstStyle/>
          <a:p>
            <a:r>
              <a:rPr lang="en-US" dirty="0"/>
              <a:t>ITU matters</a:t>
            </a:r>
          </a:p>
        </p:txBody>
      </p:sp>
    </p:spTree>
    <p:extLst>
      <p:ext uri="{BB962C8B-B14F-4D97-AF65-F5344CB8AC3E}">
        <p14:creationId xmlns:p14="http://schemas.microsoft.com/office/powerpoint/2010/main" val="1225241103"/>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87688" y="228603"/>
            <a:ext cx="11706046" cy="785280"/>
          </a:xfrm>
        </p:spPr>
        <p:txBody>
          <a:bodyPr/>
          <a:lstStyle/>
          <a:p>
            <a:r>
              <a:rPr lang="en-US" dirty="0"/>
              <a:t>ITU matters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03507" y="1013883"/>
            <a:ext cx="13756312" cy="4830233"/>
          </a:xfrm>
        </p:spPr>
        <p:txBody>
          <a:bodyPr/>
          <a:lstStyle/>
          <a:p>
            <a:r>
              <a:rPr lang="en-US" sz="2400" dirty="0"/>
              <a:t>The following LS was </a:t>
            </a:r>
            <a:r>
              <a:rPr lang="en-US" sz="2400" b="1" dirty="0"/>
              <a:t>agreed</a:t>
            </a:r>
            <a:r>
              <a:rPr lang="en-US" sz="2400" dirty="0"/>
              <a:t>:</a:t>
            </a:r>
          </a:p>
          <a:p>
            <a:pPr lvl="1"/>
            <a:r>
              <a:rPr lang="en-US" sz="2000" dirty="0">
                <a:hlinkClick r:id="rId2"/>
              </a:rPr>
              <a:t>RP-230773</a:t>
            </a:r>
            <a:r>
              <a:rPr lang="en-US" sz="2000" dirty="0"/>
              <a:t>: Draft reply LS ITU-R WP5D/TEMP/826(Rev.1) = RP-230032 on Development of a new Report ITU-R M.[IMT.MULTIMEDIA] - Capabilities of the terrestrial component of IMT-2020 for multimedia communications (to: SA; cc: -; contact: Telecom Italia)</a:t>
            </a:r>
          </a:p>
          <a:p>
            <a:r>
              <a:rPr lang="en-US" sz="2400" dirty="0"/>
              <a:t>RAN#99 discussed 3GPP submission towards IMT-2020 Satellite:</a:t>
            </a:r>
          </a:p>
          <a:p>
            <a:pPr lvl="1"/>
            <a:r>
              <a:rPr lang="en-US" sz="2000" dirty="0"/>
              <a:t>A new SID: Study on Self-Evaluation towards IMT-2020 Satellite Radio Interface Submission approved in </a:t>
            </a:r>
            <a:r>
              <a:rPr lang="en-US" sz="2000" dirty="0">
                <a:hlinkClick r:id="rId3"/>
              </a:rPr>
              <a:t>RP-230736</a:t>
            </a:r>
            <a:endParaRPr lang="en-US" sz="2000" dirty="0"/>
          </a:p>
          <a:p>
            <a:pPr lvl="1"/>
            <a:r>
              <a:rPr lang="en-US" sz="2000" dirty="0"/>
              <a:t>LS on 3GPP submission towards IMT-2020 Satellite (to: SA, PCG; cc: 3PP OPs (ARIB, ATIS, CCSA, ETSI, TSDSI, TTA, TTC); contact: Telecom Italia) </a:t>
            </a:r>
            <a:r>
              <a:rPr lang="en-US" sz="2000" b="1" dirty="0"/>
              <a:t>approved</a:t>
            </a:r>
            <a:r>
              <a:rPr lang="en-US" sz="2000" dirty="0"/>
              <a:t> in </a:t>
            </a:r>
            <a:r>
              <a:rPr lang="en-US" sz="2000" dirty="0">
                <a:hlinkClick r:id="rId4"/>
              </a:rPr>
              <a:t>RP-230771</a:t>
            </a:r>
            <a:endParaRPr lang="en-US" sz="2000" dirty="0"/>
          </a:p>
          <a:p>
            <a:pPr lvl="1"/>
            <a:r>
              <a:rPr lang="en-US" sz="2000" dirty="0"/>
              <a:t>Draft LS to ITU-R WP4B on 3GPP submission towards IMT-2020 Satellite (to: SA; cc: -; contact: Thales) </a:t>
            </a:r>
            <a:r>
              <a:rPr lang="en-US" sz="2000" b="1" dirty="0"/>
              <a:t>agreed</a:t>
            </a:r>
            <a:r>
              <a:rPr lang="en-US" sz="2000" dirty="0"/>
              <a:t> in </a:t>
            </a:r>
            <a:r>
              <a:rPr lang="en-US" sz="2000" dirty="0">
                <a:hlinkClick r:id="rId5"/>
              </a:rPr>
              <a:t>RP-230772</a:t>
            </a:r>
            <a:endParaRPr lang="en-US" sz="2000" dirty="0"/>
          </a:p>
          <a:p>
            <a:pPr lvl="1"/>
            <a:endParaRPr lang="en-US" sz="2000" dirty="0"/>
          </a:p>
          <a:p>
            <a:pPr lvl="1"/>
            <a:endParaRPr lang="en-US" sz="2000" dirty="0"/>
          </a:p>
        </p:txBody>
      </p:sp>
    </p:spTree>
    <p:extLst>
      <p:ext uri="{BB962C8B-B14F-4D97-AF65-F5344CB8AC3E}">
        <p14:creationId xmlns:p14="http://schemas.microsoft.com/office/powerpoint/2010/main" val="4216883840"/>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0A59E-B3E2-4A9D-8B8C-1B0A419C0C63}"/>
              </a:ext>
            </a:extLst>
          </p:cNvPr>
          <p:cNvSpPr>
            <a:spLocks noGrp="1"/>
          </p:cNvSpPr>
          <p:nvPr>
            <p:ph type="ctrTitle"/>
          </p:nvPr>
        </p:nvSpPr>
        <p:spPr>
          <a:xfrm>
            <a:off x="2004562" y="2693987"/>
            <a:ext cx="12746197" cy="1470025"/>
          </a:xfrm>
        </p:spPr>
        <p:txBody>
          <a:bodyPr/>
          <a:lstStyle/>
          <a:p>
            <a:r>
              <a:rPr lang="en-US" dirty="0"/>
              <a:t>Questions?</a:t>
            </a:r>
          </a:p>
        </p:txBody>
      </p:sp>
    </p:spTree>
    <p:extLst>
      <p:ext uri="{BB962C8B-B14F-4D97-AF65-F5344CB8AC3E}">
        <p14:creationId xmlns:p14="http://schemas.microsoft.com/office/powerpoint/2010/main" val="2857195233"/>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p:txBody>
          <a:bodyPr/>
          <a:lstStyle/>
          <a:p>
            <a:r>
              <a:rPr lang="en-US" dirty="0"/>
              <a:t>Outline</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71241" y="1242485"/>
            <a:ext cx="13756312" cy="4830233"/>
          </a:xfrm>
        </p:spPr>
        <p:txBody>
          <a:bodyPr/>
          <a:lstStyle/>
          <a:p>
            <a:pPr lvl="0"/>
            <a:r>
              <a:rPr lang="en-US" sz="3600" dirty="0"/>
              <a:t>Elections</a:t>
            </a:r>
          </a:p>
          <a:p>
            <a:pPr lvl="0"/>
            <a:r>
              <a:rPr lang="en-US" sz="3600" dirty="0"/>
              <a:t>Administrative aspects</a:t>
            </a:r>
          </a:p>
          <a:p>
            <a:pPr lvl="0"/>
            <a:r>
              <a:rPr lang="en-US" sz="3600" dirty="0"/>
              <a:t>Planning aspects</a:t>
            </a:r>
          </a:p>
          <a:p>
            <a:pPr lvl="0"/>
            <a:r>
              <a:rPr lang="en-US" sz="3600" dirty="0"/>
              <a:t>TSG RAN project update</a:t>
            </a:r>
          </a:p>
          <a:p>
            <a:r>
              <a:rPr lang="en-US" sz="3600" dirty="0"/>
              <a:t>ITU matters</a:t>
            </a:r>
          </a:p>
        </p:txBody>
      </p:sp>
    </p:spTree>
    <p:extLst>
      <p:ext uri="{BB962C8B-B14F-4D97-AF65-F5344CB8AC3E}">
        <p14:creationId xmlns:p14="http://schemas.microsoft.com/office/powerpoint/2010/main" val="400819234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922193" y="193040"/>
            <a:ext cx="11671540" cy="680722"/>
          </a:xfrm>
        </p:spPr>
        <p:txBody>
          <a:bodyPr/>
          <a:lstStyle/>
          <a:p>
            <a:r>
              <a:rPr lang="en-US" dirty="0"/>
              <a:t>Elections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929276" y="873762"/>
            <a:ext cx="13438658" cy="4830233"/>
          </a:xfrm>
        </p:spPr>
        <p:txBody>
          <a:bodyPr/>
          <a:lstStyle/>
          <a:p>
            <a:r>
              <a:rPr lang="en-US" sz="2800"/>
              <a:t>TSG-RAN had </a:t>
            </a:r>
            <a:r>
              <a:rPr lang="en-US" sz="2800" dirty="0"/>
              <a:t>re-elections by acclamation of the following leadership:</a:t>
            </a:r>
          </a:p>
          <a:p>
            <a:pPr lvl="1"/>
            <a:r>
              <a:rPr lang="en-US" sz="2269" dirty="0"/>
              <a:t>Chair:  Dr. Wanshi Chen (Qualcomm / ATIS)</a:t>
            </a:r>
          </a:p>
          <a:p>
            <a:pPr lvl="1"/>
            <a:r>
              <a:rPr lang="en-US" sz="2269" dirty="0"/>
              <a:t>Vice Chairs:</a:t>
            </a:r>
          </a:p>
          <a:p>
            <a:pPr marL="1066739" lvl="2" indent="0">
              <a:buNone/>
            </a:pPr>
            <a:r>
              <a:rPr lang="en-US" sz="2400" dirty="0"/>
              <a:t>	</a:t>
            </a:r>
            <a:r>
              <a:rPr lang="en-US" sz="2000" dirty="0"/>
              <a:t>Mr. Axel Klatt (DT / ETSI)</a:t>
            </a:r>
          </a:p>
          <a:p>
            <a:pPr marL="1066739" lvl="2" indent="0">
              <a:buNone/>
            </a:pPr>
            <a:r>
              <a:rPr lang="en-US" sz="2000" dirty="0"/>
              <a:t>	Mr. Hu Nan (CMCC / CCSA)</a:t>
            </a:r>
          </a:p>
          <a:p>
            <a:pPr marL="1066739" lvl="2" indent="0">
              <a:buNone/>
            </a:pPr>
            <a:r>
              <a:rPr lang="en-US" sz="2000" dirty="0"/>
              <a:t>	Mr. Ronald </a:t>
            </a:r>
            <a:r>
              <a:rPr lang="en-US" sz="2000" dirty="0" err="1"/>
              <a:t>Borsato</a:t>
            </a:r>
            <a:r>
              <a:rPr lang="en-US" sz="2000" dirty="0"/>
              <a:t> (AT&amp;T / ATIS)</a:t>
            </a:r>
          </a:p>
          <a:p>
            <a:pPr lvl="1"/>
            <a:endParaRPr lang="en-US" sz="2000" dirty="0"/>
          </a:p>
        </p:txBody>
      </p:sp>
    </p:spTree>
    <p:extLst>
      <p:ext uri="{BB962C8B-B14F-4D97-AF65-F5344CB8AC3E}">
        <p14:creationId xmlns:p14="http://schemas.microsoft.com/office/powerpoint/2010/main" val="2668100522"/>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2174535" y="2536847"/>
            <a:ext cx="12746197" cy="1470025"/>
          </a:xfrm>
        </p:spPr>
        <p:txBody>
          <a:bodyPr/>
          <a:lstStyle/>
          <a:p>
            <a:r>
              <a:rPr lang="en-US" dirty="0"/>
              <a:t>Administrative aspects</a:t>
            </a:r>
          </a:p>
        </p:txBody>
      </p:sp>
    </p:spTree>
    <p:extLst>
      <p:ext uri="{BB962C8B-B14F-4D97-AF65-F5344CB8AC3E}">
        <p14:creationId xmlns:p14="http://schemas.microsoft.com/office/powerpoint/2010/main" val="2191824459"/>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922193" y="193040"/>
            <a:ext cx="11671540" cy="680722"/>
          </a:xfrm>
        </p:spPr>
        <p:txBody>
          <a:bodyPr/>
          <a:lstStyle/>
          <a:p>
            <a:r>
              <a:rPr lang="en-US" dirty="0"/>
              <a:t>Administrative Aspects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78433" y="1013883"/>
            <a:ext cx="13438658" cy="4830233"/>
          </a:xfrm>
        </p:spPr>
        <p:txBody>
          <a:bodyPr/>
          <a:lstStyle/>
          <a:p>
            <a:r>
              <a:rPr lang="en-US" sz="2400" dirty="0"/>
              <a:t>RAN#99 approved the MCC TF 160 report in </a:t>
            </a:r>
            <a:r>
              <a:rPr lang="en-US" sz="2400" dirty="0">
                <a:hlinkClick r:id="rId2"/>
              </a:rPr>
              <a:t>RP-230013</a:t>
            </a:r>
            <a:endParaRPr lang="en-US" sz="2400" dirty="0"/>
          </a:p>
          <a:p>
            <a:pPr lvl="2"/>
            <a:endParaRPr lang="en-US" sz="1600" dirty="0"/>
          </a:p>
          <a:p>
            <a:pPr lvl="1"/>
            <a:endParaRPr lang="en-US" sz="2000" dirty="0"/>
          </a:p>
        </p:txBody>
      </p:sp>
    </p:spTree>
    <p:extLst>
      <p:ext uri="{BB962C8B-B14F-4D97-AF65-F5344CB8AC3E}">
        <p14:creationId xmlns:p14="http://schemas.microsoft.com/office/powerpoint/2010/main" val="1586269898"/>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2166068" y="2553780"/>
            <a:ext cx="10897999" cy="1470025"/>
          </a:xfrm>
        </p:spPr>
        <p:txBody>
          <a:bodyPr/>
          <a:lstStyle/>
          <a:p>
            <a:r>
              <a:rPr lang="en-US" dirty="0"/>
              <a:t>Planning Aspects</a:t>
            </a:r>
          </a:p>
        </p:txBody>
      </p:sp>
    </p:spTree>
    <p:extLst>
      <p:ext uri="{BB962C8B-B14F-4D97-AF65-F5344CB8AC3E}">
        <p14:creationId xmlns:p14="http://schemas.microsoft.com/office/powerpoint/2010/main" val="2900904918"/>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70122" y="198642"/>
            <a:ext cx="11706046" cy="639488"/>
          </a:xfrm>
        </p:spPr>
        <p:txBody>
          <a:bodyPr/>
          <a:lstStyle/>
          <a:p>
            <a:r>
              <a:rPr lang="en-US" sz="3600" dirty="0"/>
              <a:t>RAN timeline and Meeting Planning</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690848" y="930566"/>
            <a:ext cx="13756312" cy="874183"/>
          </a:xfrm>
        </p:spPr>
        <p:txBody>
          <a:bodyPr/>
          <a:lstStyle/>
          <a:p>
            <a:r>
              <a:rPr lang="en-US" sz="2400" dirty="0"/>
              <a:t>RAN#99 endorsed Rel-19 timeline in </a:t>
            </a:r>
            <a:r>
              <a:rPr lang="en-US" sz="2400" dirty="0">
                <a:hlinkClick r:id="rId2"/>
              </a:rPr>
              <a:t>RP-230050</a:t>
            </a:r>
            <a:endParaRPr lang="en-US" sz="2400" dirty="0"/>
          </a:p>
          <a:p>
            <a:pPr lvl="1"/>
            <a:r>
              <a:rPr lang="en-US" sz="1800" dirty="0"/>
              <a:t>A joint SA/RAN/CT session was subsequently organized to align Rel-19 timeline across TSGs</a:t>
            </a:r>
          </a:p>
          <a:p>
            <a:pPr lvl="1"/>
            <a:endParaRPr lang="en-US" sz="1600" dirty="0"/>
          </a:p>
        </p:txBody>
      </p:sp>
      <p:cxnSp>
        <p:nvCxnSpPr>
          <p:cNvPr id="47" name="Straight Connector 46">
            <a:extLst>
              <a:ext uri="{FF2B5EF4-FFF2-40B4-BE49-F238E27FC236}">
                <a16:creationId xmlns:a16="http://schemas.microsoft.com/office/drawing/2014/main" id="{CAA25C8D-1EDA-4DDF-8278-E4546E79A150}"/>
              </a:ext>
            </a:extLst>
          </p:cNvPr>
          <p:cNvCxnSpPr>
            <a:cxnSpLocks/>
            <a:endCxn id="61" idx="0"/>
          </p:cNvCxnSpPr>
          <p:nvPr/>
        </p:nvCxnSpPr>
        <p:spPr bwMode="auto">
          <a:xfrm>
            <a:off x="10997803" y="2701632"/>
            <a:ext cx="8295" cy="1693354"/>
          </a:xfrm>
          <a:prstGeom prst="line">
            <a:avLst/>
          </a:prstGeom>
          <a:solidFill>
            <a:schemeClr val="accent1"/>
          </a:solidFill>
          <a:ln w="19050" cap="flat" cmpd="sng" algn="ctr">
            <a:solidFill>
              <a:schemeClr val="tx1"/>
            </a:solidFill>
            <a:prstDash val="solid"/>
            <a:round/>
            <a:headEnd type="triangle" w="med" len="med"/>
            <a:tailEnd type="none" w="med" len="med"/>
          </a:ln>
          <a:effectLst/>
        </p:spPr>
      </p:cxnSp>
      <p:cxnSp>
        <p:nvCxnSpPr>
          <p:cNvPr id="48" name="Straight Connector 47">
            <a:extLst>
              <a:ext uri="{FF2B5EF4-FFF2-40B4-BE49-F238E27FC236}">
                <a16:creationId xmlns:a16="http://schemas.microsoft.com/office/drawing/2014/main" id="{096BD3CC-4FED-4AE0-B44C-C3C4094A78A6}"/>
              </a:ext>
            </a:extLst>
          </p:cNvPr>
          <p:cNvCxnSpPr>
            <a:cxnSpLocks/>
          </p:cNvCxnSpPr>
          <p:nvPr/>
        </p:nvCxnSpPr>
        <p:spPr bwMode="auto">
          <a:xfrm>
            <a:off x="7274116" y="2665637"/>
            <a:ext cx="17382" cy="1993514"/>
          </a:xfrm>
          <a:prstGeom prst="line">
            <a:avLst/>
          </a:prstGeom>
          <a:solidFill>
            <a:schemeClr val="accent1"/>
          </a:solidFill>
          <a:ln w="19050" cap="flat" cmpd="sng" algn="ctr">
            <a:solidFill>
              <a:schemeClr val="tx1"/>
            </a:solidFill>
            <a:prstDash val="solid"/>
            <a:round/>
            <a:headEnd type="triangle" w="med" len="med"/>
            <a:tailEnd type="none" w="med" len="med"/>
          </a:ln>
          <a:effectLst/>
        </p:spPr>
      </p:cxnSp>
      <p:cxnSp>
        <p:nvCxnSpPr>
          <p:cNvPr id="49" name="Straight Connector 48">
            <a:extLst>
              <a:ext uri="{FF2B5EF4-FFF2-40B4-BE49-F238E27FC236}">
                <a16:creationId xmlns:a16="http://schemas.microsoft.com/office/drawing/2014/main" id="{24B04454-E291-4673-85DA-CF2F8F655ED4}"/>
              </a:ext>
            </a:extLst>
          </p:cNvPr>
          <p:cNvCxnSpPr/>
          <p:nvPr/>
        </p:nvCxnSpPr>
        <p:spPr bwMode="auto">
          <a:xfrm>
            <a:off x="2731483" y="2777936"/>
            <a:ext cx="0" cy="2026669"/>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50" name="Star: 5 Points 49">
            <a:extLst>
              <a:ext uri="{FF2B5EF4-FFF2-40B4-BE49-F238E27FC236}">
                <a16:creationId xmlns:a16="http://schemas.microsoft.com/office/drawing/2014/main" id="{0C9D14AA-BBBB-4DFF-8046-7BCA5E1AA41F}"/>
              </a:ext>
            </a:extLst>
          </p:cNvPr>
          <p:cNvSpPr/>
          <p:nvPr/>
        </p:nvSpPr>
        <p:spPr bwMode="auto">
          <a:xfrm>
            <a:off x="2351473" y="4810377"/>
            <a:ext cx="760019" cy="493716"/>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1000">
              <a:latin typeface="Arial" charset="0"/>
            </a:endParaRPr>
          </a:p>
        </p:txBody>
      </p:sp>
      <p:sp>
        <p:nvSpPr>
          <p:cNvPr id="51" name="TextBox 50">
            <a:extLst>
              <a:ext uri="{FF2B5EF4-FFF2-40B4-BE49-F238E27FC236}">
                <a16:creationId xmlns:a16="http://schemas.microsoft.com/office/drawing/2014/main" id="{69EB2B2A-F08D-4E6D-9317-A6BAF846EBF6}"/>
              </a:ext>
            </a:extLst>
          </p:cNvPr>
          <p:cNvSpPr txBox="1"/>
          <p:nvPr/>
        </p:nvSpPr>
        <p:spPr>
          <a:xfrm>
            <a:off x="2312613" y="5280860"/>
            <a:ext cx="1280741" cy="646331"/>
          </a:xfrm>
          <a:prstGeom prst="rect">
            <a:avLst/>
          </a:prstGeom>
          <a:noFill/>
        </p:spPr>
        <p:txBody>
          <a:bodyPr wrap="square" rtlCol="0">
            <a:spAutoFit/>
          </a:bodyPr>
          <a:lstStyle/>
          <a:p>
            <a:r>
              <a:rPr lang="en-US" b="1" dirty="0"/>
              <a:t>We are here</a:t>
            </a:r>
          </a:p>
        </p:txBody>
      </p:sp>
      <p:sp>
        <p:nvSpPr>
          <p:cNvPr id="52" name="Rectangle 51">
            <a:extLst>
              <a:ext uri="{FF2B5EF4-FFF2-40B4-BE49-F238E27FC236}">
                <a16:creationId xmlns:a16="http://schemas.microsoft.com/office/drawing/2014/main" id="{1E0A2015-B627-42EE-B9AF-AF46DB744AA4}"/>
              </a:ext>
            </a:extLst>
          </p:cNvPr>
          <p:cNvSpPr/>
          <p:nvPr/>
        </p:nvSpPr>
        <p:spPr bwMode="auto">
          <a:xfrm>
            <a:off x="1757359" y="2969633"/>
            <a:ext cx="2751273" cy="368774"/>
          </a:xfrm>
          <a:prstGeom prst="rect">
            <a:avLst/>
          </a:prstGeom>
          <a:solidFill>
            <a:schemeClr val="accent3">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sz="1600" b="1" dirty="0">
                <a:latin typeface="Arial" charset="0"/>
              </a:rPr>
              <a:t>R18 RAN1</a:t>
            </a:r>
            <a:endParaRPr lang="en-US" b="1" dirty="0">
              <a:latin typeface="Arial" charset="0"/>
            </a:endParaRPr>
          </a:p>
        </p:txBody>
      </p:sp>
      <p:sp>
        <p:nvSpPr>
          <p:cNvPr id="53" name="Rectangle 52">
            <a:extLst>
              <a:ext uri="{FF2B5EF4-FFF2-40B4-BE49-F238E27FC236}">
                <a16:creationId xmlns:a16="http://schemas.microsoft.com/office/drawing/2014/main" id="{28D8E153-CC16-4F52-AF57-E31BA8155D22}"/>
              </a:ext>
            </a:extLst>
          </p:cNvPr>
          <p:cNvSpPr/>
          <p:nvPr/>
        </p:nvSpPr>
        <p:spPr bwMode="auto">
          <a:xfrm>
            <a:off x="1757359" y="3958740"/>
            <a:ext cx="3701975" cy="353761"/>
          </a:xfrm>
          <a:prstGeom prst="rect">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sz="1600" b="1" dirty="0">
                <a:latin typeface="Arial" charset="0"/>
              </a:rPr>
              <a:t>R18 RAN2/3/4</a:t>
            </a:r>
            <a:endParaRPr lang="en-US" b="1" dirty="0">
              <a:latin typeface="Arial" charset="0"/>
            </a:endParaRPr>
          </a:p>
        </p:txBody>
      </p:sp>
      <p:cxnSp>
        <p:nvCxnSpPr>
          <p:cNvPr id="54" name="Straight Connector 53">
            <a:extLst>
              <a:ext uri="{FF2B5EF4-FFF2-40B4-BE49-F238E27FC236}">
                <a16:creationId xmlns:a16="http://schemas.microsoft.com/office/drawing/2014/main" id="{E9EF4E70-1653-4858-9AFE-13986892D454}"/>
              </a:ext>
            </a:extLst>
          </p:cNvPr>
          <p:cNvCxnSpPr>
            <a:cxnSpLocks/>
          </p:cNvCxnSpPr>
          <p:nvPr/>
        </p:nvCxnSpPr>
        <p:spPr bwMode="auto">
          <a:xfrm>
            <a:off x="5456720" y="2686500"/>
            <a:ext cx="24624" cy="2316549"/>
          </a:xfrm>
          <a:prstGeom prst="line">
            <a:avLst/>
          </a:prstGeom>
          <a:solidFill>
            <a:schemeClr val="accent1"/>
          </a:solidFill>
          <a:ln w="19050" cap="flat" cmpd="sng" algn="ctr">
            <a:solidFill>
              <a:schemeClr val="tx1"/>
            </a:solidFill>
            <a:prstDash val="solid"/>
            <a:round/>
            <a:headEnd type="triangle" w="med" len="med"/>
            <a:tailEnd type="none" w="med" len="med"/>
          </a:ln>
          <a:effectLst/>
        </p:spPr>
      </p:cxnSp>
      <p:sp>
        <p:nvSpPr>
          <p:cNvPr id="55" name="TextBox 54">
            <a:extLst>
              <a:ext uri="{FF2B5EF4-FFF2-40B4-BE49-F238E27FC236}">
                <a16:creationId xmlns:a16="http://schemas.microsoft.com/office/drawing/2014/main" id="{077C0433-0EDE-4D13-BE2B-CB8C7A350080}"/>
              </a:ext>
            </a:extLst>
          </p:cNvPr>
          <p:cNvSpPr txBox="1"/>
          <p:nvPr/>
        </p:nvSpPr>
        <p:spPr>
          <a:xfrm>
            <a:off x="3593354" y="3381618"/>
            <a:ext cx="1623901" cy="261610"/>
          </a:xfrm>
          <a:prstGeom prst="rect">
            <a:avLst/>
          </a:prstGeom>
          <a:solidFill>
            <a:schemeClr val="bg1"/>
          </a:solidFill>
        </p:spPr>
        <p:txBody>
          <a:bodyPr wrap="square" rtlCol="0">
            <a:spAutoFit/>
          </a:bodyPr>
          <a:lstStyle/>
          <a:p>
            <a:pPr algn="ctr"/>
            <a:r>
              <a:rPr lang="en-US" sz="1100" b="1" i="1" dirty="0"/>
              <a:t>R18 RAN1 </a:t>
            </a:r>
            <a:r>
              <a:rPr lang="en-US" sz="1100" b="1" i="1" dirty="0" err="1"/>
              <a:t>Func</a:t>
            </a:r>
            <a:r>
              <a:rPr lang="en-US" sz="1100" b="1" i="1" dirty="0"/>
              <a:t>. Freeze</a:t>
            </a:r>
          </a:p>
        </p:txBody>
      </p:sp>
      <p:sp>
        <p:nvSpPr>
          <p:cNvPr id="56" name="TextBox 55">
            <a:extLst>
              <a:ext uri="{FF2B5EF4-FFF2-40B4-BE49-F238E27FC236}">
                <a16:creationId xmlns:a16="http://schemas.microsoft.com/office/drawing/2014/main" id="{F4150C50-7B07-46F7-B48F-480376A62750}"/>
              </a:ext>
            </a:extLst>
          </p:cNvPr>
          <p:cNvSpPr txBox="1"/>
          <p:nvPr/>
        </p:nvSpPr>
        <p:spPr>
          <a:xfrm>
            <a:off x="4360216" y="4385688"/>
            <a:ext cx="1926232" cy="261610"/>
          </a:xfrm>
          <a:prstGeom prst="rect">
            <a:avLst/>
          </a:prstGeom>
          <a:solidFill>
            <a:schemeClr val="bg1"/>
          </a:solidFill>
          <a:ln>
            <a:noFill/>
          </a:ln>
        </p:spPr>
        <p:txBody>
          <a:bodyPr wrap="square" rtlCol="0">
            <a:spAutoFit/>
          </a:bodyPr>
          <a:lstStyle/>
          <a:p>
            <a:pPr algn="ctr"/>
            <a:r>
              <a:rPr lang="en-US" sz="1100" b="1" i="1" dirty="0"/>
              <a:t>R18 RAN2/3/4 </a:t>
            </a:r>
            <a:r>
              <a:rPr lang="en-US" sz="1100" b="1" i="1" dirty="0" err="1"/>
              <a:t>Func</a:t>
            </a:r>
            <a:r>
              <a:rPr lang="en-US" sz="1100" b="1" i="1" dirty="0"/>
              <a:t>. Freeze</a:t>
            </a:r>
          </a:p>
        </p:txBody>
      </p:sp>
      <p:cxnSp>
        <p:nvCxnSpPr>
          <p:cNvPr id="57" name="Straight Connector 56">
            <a:extLst>
              <a:ext uri="{FF2B5EF4-FFF2-40B4-BE49-F238E27FC236}">
                <a16:creationId xmlns:a16="http://schemas.microsoft.com/office/drawing/2014/main" id="{49E6D13B-D18E-4A52-8AC2-50241C3B75CC}"/>
              </a:ext>
            </a:extLst>
          </p:cNvPr>
          <p:cNvCxnSpPr>
            <a:cxnSpLocks/>
          </p:cNvCxnSpPr>
          <p:nvPr/>
        </p:nvCxnSpPr>
        <p:spPr bwMode="auto">
          <a:xfrm>
            <a:off x="6424809" y="2678640"/>
            <a:ext cx="17382" cy="1993514"/>
          </a:xfrm>
          <a:prstGeom prst="line">
            <a:avLst/>
          </a:prstGeom>
          <a:solidFill>
            <a:schemeClr val="accent1"/>
          </a:solidFill>
          <a:ln w="19050" cap="flat" cmpd="sng" algn="ctr">
            <a:solidFill>
              <a:schemeClr val="tx1"/>
            </a:solidFill>
            <a:prstDash val="solid"/>
            <a:round/>
            <a:headEnd type="triangle" w="med" len="med"/>
            <a:tailEnd type="none" w="med" len="med"/>
          </a:ln>
          <a:effectLst/>
        </p:spPr>
      </p:cxnSp>
      <p:sp>
        <p:nvSpPr>
          <p:cNvPr id="58" name="TextBox 57">
            <a:extLst>
              <a:ext uri="{FF2B5EF4-FFF2-40B4-BE49-F238E27FC236}">
                <a16:creationId xmlns:a16="http://schemas.microsoft.com/office/drawing/2014/main" id="{BDAE4ACF-9E0F-421F-868A-02038DF00E7F}"/>
              </a:ext>
            </a:extLst>
          </p:cNvPr>
          <p:cNvSpPr txBox="1"/>
          <p:nvPr/>
        </p:nvSpPr>
        <p:spPr>
          <a:xfrm>
            <a:off x="6083297" y="4623548"/>
            <a:ext cx="791784" cy="600164"/>
          </a:xfrm>
          <a:prstGeom prst="rect">
            <a:avLst/>
          </a:prstGeom>
          <a:solidFill>
            <a:srgbClr val="92D050"/>
          </a:solidFill>
        </p:spPr>
        <p:txBody>
          <a:bodyPr wrap="square" rtlCol="0">
            <a:spAutoFit/>
          </a:bodyPr>
          <a:lstStyle/>
          <a:p>
            <a:pPr algn="ctr"/>
            <a:r>
              <a:rPr lang="en-US" sz="1100" b="1" u="sng" dirty="0"/>
              <a:t>First R18 ASN.1 review</a:t>
            </a:r>
            <a:endParaRPr lang="en-US" sz="1100" b="1" u="sng" dirty="0">
              <a:solidFill>
                <a:srgbClr val="FF0000"/>
              </a:solidFill>
            </a:endParaRPr>
          </a:p>
        </p:txBody>
      </p:sp>
      <p:sp>
        <p:nvSpPr>
          <p:cNvPr id="59" name="Rectangle 58">
            <a:extLst>
              <a:ext uri="{FF2B5EF4-FFF2-40B4-BE49-F238E27FC236}">
                <a16:creationId xmlns:a16="http://schemas.microsoft.com/office/drawing/2014/main" id="{C2155179-046D-466D-9DF8-32C24D1EF957}"/>
              </a:ext>
            </a:extLst>
          </p:cNvPr>
          <p:cNvSpPr/>
          <p:nvPr/>
        </p:nvSpPr>
        <p:spPr bwMode="auto">
          <a:xfrm>
            <a:off x="4564532" y="2969530"/>
            <a:ext cx="884672" cy="368877"/>
          </a:xfrm>
          <a:prstGeom prst="rect">
            <a:avLst/>
          </a:prstGeom>
          <a:pattFill prst="pct70">
            <a:fgClr>
              <a:srgbClr val="FFC000"/>
            </a:fgClr>
            <a:bgClr>
              <a:schemeClr val="bg1"/>
            </a:bgClr>
          </a:patt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r>
              <a:rPr lang="en-US" sz="900" b="1" dirty="0">
                <a:solidFill>
                  <a:srgbClr val="FF0000"/>
                </a:solidFill>
                <a:latin typeface="Arial" charset="0"/>
              </a:rPr>
              <a:t>R18 RAN1 </a:t>
            </a:r>
            <a:r>
              <a:rPr lang="en-US" sz="900" b="1" dirty="0" err="1">
                <a:solidFill>
                  <a:srgbClr val="FF0000"/>
                </a:solidFill>
                <a:latin typeface="Arial" charset="0"/>
              </a:rPr>
              <a:t>Maint</a:t>
            </a:r>
            <a:endParaRPr lang="en-US" sz="900" b="1" dirty="0">
              <a:solidFill>
                <a:srgbClr val="FF0000"/>
              </a:solidFill>
              <a:latin typeface="Arial" charset="0"/>
            </a:endParaRPr>
          </a:p>
        </p:txBody>
      </p:sp>
      <p:sp>
        <p:nvSpPr>
          <p:cNvPr id="60" name="Rectangle 59">
            <a:extLst>
              <a:ext uri="{FF2B5EF4-FFF2-40B4-BE49-F238E27FC236}">
                <a16:creationId xmlns:a16="http://schemas.microsoft.com/office/drawing/2014/main" id="{6D566714-3035-4739-B426-06C2BB364EE0}"/>
              </a:ext>
            </a:extLst>
          </p:cNvPr>
          <p:cNvSpPr/>
          <p:nvPr/>
        </p:nvSpPr>
        <p:spPr bwMode="auto">
          <a:xfrm>
            <a:off x="5491474" y="3961760"/>
            <a:ext cx="916185" cy="353422"/>
          </a:xfrm>
          <a:prstGeom prst="rect">
            <a:avLst/>
          </a:prstGeom>
          <a:pattFill prst="pct70">
            <a:fgClr>
              <a:srgbClr val="FFC000"/>
            </a:fgClr>
            <a:bgClr>
              <a:schemeClr val="bg1"/>
            </a:bgClr>
          </a:patt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r>
              <a:rPr lang="en-US" sz="800" b="1" dirty="0">
                <a:solidFill>
                  <a:srgbClr val="FF0000"/>
                </a:solidFill>
                <a:latin typeface="Arial" charset="0"/>
              </a:rPr>
              <a:t>R18 RAN2/3/4 </a:t>
            </a:r>
            <a:r>
              <a:rPr lang="en-US" sz="800" b="1" dirty="0" err="1">
                <a:solidFill>
                  <a:srgbClr val="FF0000"/>
                </a:solidFill>
                <a:latin typeface="Arial" charset="0"/>
              </a:rPr>
              <a:t>Maint</a:t>
            </a:r>
            <a:endParaRPr lang="en-US" sz="800" b="1" dirty="0">
              <a:solidFill>
                <a:srgbClr val="FF0000"/>
              </a:solidFill>
              <a:latin typeface="Arial" charset="0"/>
            </a:endParaRPr>
          </a:p>
        </p:txBody>
      </p:sp>
      <p:sp>
        <p:nvSpPr>
          <p:cNvPr id="61" name="TextBox 60">
            <a:extLst>
              <a:ext uri="{FF2B5EF4-FFF2-40B4-BE49-F238E27FC236}">
                <a16:creationId xmlns:a16="http://schemas.microsoft.com/office/drawing/2014/main" id="{61FC423D-2163-4026-A64D-0B62D3185ED8}"/>
              </a:ext>
            </a:extLst>
          </p:cNvPr>
          <p:cNvSpPr txBox="1"/>
          <p:nvPr/>
        </p:nvSpPr>
        <p:spPr>
          <a:xfrm>
            <a:off x="10328284" y="4394986"/>
            <a:ext cx="1355628" cy="646331"/>
          </a:xfrm>
          <a:prstGeom prst="rect">
            <a:avLst/>
          </a:prstGeom>
          <a:noFill/>
        </p:spPr>
        <p:txBody>
          <a:bodyPr wrap="none" rtlCol="0">
            <a:spAutoFit/>
          </a:bodyPr>
          <a:lstStyle/>
          <a:p>
            <a:pPr algn="ctr"/>
            <a:r>
              <a:rPr lang="en-US" b="1" dirty="0">
                <a:solidFill>
                  <a:srgbClr val="C800BE"/>
                </a:solidFill>
              </a:rPr>
              <a:t>R19 RAN1</a:t>
            </a:r>
          </a:p>
          <a:p>
            <a:pPr algn="ctr"/>
            <a:r>
              <a:rPr lang="en-US" b="1" dirty="0" err="1">
                <a:solidFill>
                  <a:srgbClr val="C800BE"/>
                </a:solidFill>
              </a:rPr>
              <a:t>Func</a:t>
            </a:r>
            <a:r>
              <a:rPr lang="en-US" b="1" dirty="0">
                <a:solidFill>
                  <a:srgbClr val="C800BE"/>
                </a:solidFill>
              </a:rPr>
              <a:t>. Freeze</a:t>
            </a:r>
          </a:p>
        </p:txBody>
      </p:sp>
      <p:sp>
        <p:nvSpPr>
          <p:cNvPr id="62" name="TextBox 61">
            <a:extLst>
              <a:ext uri="{FF2B5EF4-FFF2-40B4-BE49-F238E27FC236}">
                <a16:creationId xmlns:a16="http://schemas.microsoft.com/office/drawing/2014/main" id="{D698EF62-6791-4F96-92F7-AF3640A35DCC}"/>
              </a:ext>
            </a:extLst>
          </p:cNvPr>
          <p:cNvSpPr txBox="1"/>
          <p:nvPr/>
        </p:nvSpPr>
        <p:spPr>
          <a:xfrm>
            <a:off x="6137589" y="5212841"/>
            <a:ext cx="683199" cy="461665"/>
          </a:xfrm>
          <a:prstGeom prst="rect">
            <a:avLst/>
          </a:prstGeom>
          <a:noFill/>
        </p:spPr>
        <p:txBody>
          <a:bodyPr wrap="none" rtlCol="0">
            <a:spAutoFit/>
          </a:bodyPr>
          <a:lstStyle/>
          <a:p>
            <a:pPr algn="ctr"/>
            <a:r>
              <a:rPr lang="en-US" sz="1200" dirty="0">
                <a:solidFill>
                  <a:srgbClr val="C800BE"/>
                </a:solidFill>
              </a:rPr>
              <a:t>R19 Pkg</a:t>
            </a:r>
          </a:p>
          <a:p>
            <a:pPr algn="ctr"/>
            <a:r>
              <a:rPr lang="en-US" sz="1200" dirty="0">
                <a:solidFill>
                  <a:srgbClr val="C800BE"/>
                </a:solidFill>
              </a:rPr>
              <a:t> (RAN4)</a:t>
            </a:r>
          </a:p>
        </p:txBody>
      </p:sp>
      <p:sp>
        <p:nvSpPr>
          <p:cNvPr id="63" name="Rectangle 62">
            <a:extLst>
              <a:ext uri="{FF2B5EF4-FFF2-40B4-BE49-F238E27FC236}">
                <a16:creationId xmlns:a16="http://schemas.microsoft.com/office/drawing/2014/main" id="{CC5AC538-E40C-4376-9003-F6E303682E6A}"/>
              </a:ext>
            </a:extLst>
          </p:cNvPr>
          <p:cNvSpPr/>
          <p:nvPr/>
        </p:nvSpPr>
        <p:spPr bwMode="auto">
          <a:xfrm>
            <a:off x="1757360" y="2017963"/>
            <a:ext cx="3697382" cy="348481"/>
          </a:xfrm>
          <a:prstGeom prst="rect">
            <a:avLst/>
          </a:prstGeom>
          <a:solidFill>
            <a:srgbClr val="CC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sz="2000" b="1" dirty="0">
                <a:solidFill>
                  <a:schemeClr val="bg1"/>
                </a:solidFill>
                <a:latin typeface="Arial" charset="0"/>
              </a:rPr>
              <a:t>2023</a:t>
            </a:r>
          </a:p>
        </p:txBody>
      </p:sp>
      <p:sp>
        <p:nvSpPr>
          <p:cNvPr id="64" name="Rectangle 63">
            <a:extLst>
              <a:ext uri="{FF2B5EF4-FFF2-40B4-BE49-F238E27FC236}">
                <a16:creationId xmlns:a16="http://schemas.microsoft.com/office/drawing/2014/main" id="{C1F307B6-A8FC-462C-B91E-89171798A9F3}"/>
              </a:ext>
            </a:extLst>
          </p:cNvPr>
          <p:cNvSpPr/>
          <p:nvPr/>
        </p:nvSpPr>
        <p:spPr bwMode="auto">
          <a:xfrm>
            <a:off x="1757360" y="2356924"/>
            <a:ext cx="974123" cy="323826"/>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sz="1600" dirty="0">
                <a:latin typeface="Arial" charset="0"/>
              </a:rPr>
              <a:t>Q1</a:t>
            </a:r>
          </a:p>
        </p:txBody>
      </p:sp>
      <p:sp>
        <p:nvSpPr>
          <p:cNvPr id="65" name="Rectangle 64">
            <a:extLst>
              <a:ext uri="{FF2B5EF4-FFF2-40B4-BE49-F238E27FC236}">
                <a16:creationId xmlns:a16="http://schemas.microsoft.com/office/drawing/2014/main" id="{CC1FA869-DFDA-484C-8D56-344137EB3569}"/>
              </a:ext>
            </a:extLst>
          </p:cNvPr>
          <p:cNvSpPr/>
          <p:nvPr/>
        </p:nvSpPr>
        <p:spPr bwMode="auto">
          <a:xfrm>
            <a:off x="2731484" y="2353966"/>
            <a:ext cx="864999" cy="323826"/>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sz="1600" dirty="0">
                <a:latin typeface="Arial" charset="0"/>
              </a:rPr>
              <a:t>Q2</a:t>
            </a:r>
          </a:p>
        </p:txBody>
      </p:sp>
      <p:sp>
        <p:nvSpPr>
          <p:cNvPr id="66" name="Rectangle 65">
            <a:extLst>
              <a:ext uri="{FF2B5EF4-FFF2-40B4-BE49-F238E27FC236}">
                <a16:creationId xmlns:a16="http://schemas.microsoft.com/office/drawing/2014/main" id="{8039C67D-BD1F-426F-993A-05F1CABDA89A}"/>
              </a:ext>
            </a:extLst>
          </p:cNvPr>
          <p:cNvSpPr/>
          <p:nvPr/>
        </p:nvSpPr>
        <p:spPr bwMode="auto">
          <a:xfrm>
            <a:off x="3593354" y="2356921"/>
            <a:ext cx="904295" cy="323826"/>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sz="1600" dirty="0">
                <a:latin typeface="Arial" charset="0"/>
              </a:rPr>
              <a:t>Q3</a:t>
            </a:r>
          </a:p>
        </p:txBody>
      </p:sp>
      <p:sp>
        <p:nvSpPr>
          <p:cNvPr id="67" name="Rectangle 66">
            <a:extLst>
              <a:ext uri="{FF2B5EF4-FFF2-40B4-BE49-F238E27FC236}">
                <a16:creationId xmlns:a16="http://schemas.microsoft.com/office/drawing/2014/main" id="{D546BB39-C531-42ED-B06D-289A98433D38}"/>
              </a:ext>
            </a:extLst>
          </p:cNvPr>
          <p:cNvSpPr/>
          <p:nvPr/>
        </p:nvSpPr>
        <p:spPr bwMode="auto">
          <a:xfrm>
            <a:off x="4503376" y="2356923"/>
            <a:ext cx="951351" cy="323824"/>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sz="1600" dirty="0">
                <a:latin typeface="Arial" charset="0"/>
              </a:rPr>
              <a:t>Q4</a:t>
            </a:r>
          </a:p>
        </p:txBody>
      </p:sp>
      <p:sp>
        <p:nvSpPr>
          <p:cNvPr id="68" name="Rectangle 67">
            <a:extLst>
              <a:ext uri="{FF2B5EF4-FFF2-40B4-BE49-F238E27FC236}">
                <a16:creationId xmlns:a16="http://schemas.microsoft.com/office/drawing/2014/main" id="{D7DCFCD2-9A6A-492F-AEA0-9DD8367226CD}"/>
              </a:ext>
            </a:extLst>
          </p:cNvPr>
          <p:cNvSpPr/>
          <p:nvPr/>
        </p:nvSpPr>
        <p:spPr bwMode="auto">
          <a:xfrm>
            <a:off x="5454727" y="2018972"/>
            <a:ext cx="3697382" cy="348481"/>
          </a:xfrm>
          <a:prstGeom prst="rect">
            <a:avLst/>
          </a:prstGeom>
          <a:solidFill>
            <a:srgbClr val="CC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sz="2000" b="1" dirty="0">
                <a:solidFill>
                  <a:schemeClr val="bg1"/>
                </a:solidFill>
                <a:latin typeface="Arial" charset="0"/>
              </a:rPr>
              <a:t>2024</a:t>
            </a:r>
          </a:p>
        </p:txBody>
      </p:sp>
      <p:sp>
        <p:nvSpPr>
          <p:cNvPr id="69" name="Rectangle 68">
            <a:extLst>
              <a:ext uri="{FF2B5EF4-FFF2-40B4-BE49-F238E27FC236}">
                <a16:creationId xmlns:a16="http://schemas.microsoft.com/office/drawing/2014/main" id="{05C0B2E3-8D6D-4789-B43A-E7C4447DBA52}"/>
              </a:ext>
            </a:extLst>
          </p:cNvPr>
          <p:cNvSpPr/>
          <p:nvPr/>
        </p:nvSpPr>
        <p:spPr bwMode="auto">
          <a:xfrm>
            <a:off x="5454727" y="2357932"/>
            <a:ext cx="974123" cy="323826"/>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sz="1600" dirty="0">
                <a:latin typeface="Arial" charset="0"/>
              </a:rPr>
              <a:t>Q1</a:t>
            </a:r>
          </a:p>
        </p:txBody>
      </p:sp>
      <p:sp>
        <p:nvSpPr>
          <p:cNvPr id="70" name="Rectangle 69">
            <a:extLst>
              <a:ext uri="{FF2B5EF4-FFF2-40B4-BE49-F238E27FC236}">
                <a16:creationId xmlns:a16="http://schemas.microsoft.com/office/drawing/2014/main" id="{6ED8F559-0F86-4B1F-97A2-8C15AED2B258}"/>
              </a:ext>
            </a:extLst>
          </p:cNvPr>
          <p:cNvSpPr/>
          <p:nvPr/>
        </p:nvSpPr>
        <p:spPr bwMode="auto">
          <a:xfrm>
            <a:off x="6428851" y="2354974"/>
            <a:ext cx="864999" cy="323826"/>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sz="1600" dirty="0">
                <a:latin typeface="Arial" charset="0"/>
              </a:rPr>
              <a:t>Q2</a:t>
            </a:r>
          </a:p>
        </p:txBody>
      </p:sp>
      <p:sp>
        <p:nvSpPr>
          <p:cNvPr id="71" name="Rectangle 70">
            <a:extLst>
              <a:ext uri="{FF2B5EF4-FFF2-40B4-BE49-F238E27FC236}">
                <a16:creationId xmlns:a16="http://schemas.microsoft.com/office/drawing/2014/main" id="{8272C716-1E9A-4C75-A539-205DCB23BC41}"/>
              </a:ext>
            </a:extLst>
          </p:cNvPr>
          <p:cNvSpPr/>
          <p:nvPr/>
        </p:nvSpPr>
        <p:spPr bwMode="auto">
          <a:xfrm>
            <a:off x="7290722" y="2357929"/>
            <a:ext cx="904295" cy="323826"/>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sz="1600" dirty="0">
                <a:latin typeface="Arial" charset="0"/>
              </a:rPr>
              <a:t>Q3</a:t>
            </a:r>
          </a:p>
        </p:txBody>
      </p:sp>
      <p:sp>
        <p:nvSpPr>
          <p:cNvPr id="72" name="Rectangle 71">
            <a:extLst>
              <a:ext uri="{FF2B5EF4-FFF2-40B4-BE49-F238E27FC236}">
                <a16:creationId xmlns:a16="http://schemas.microsoft.com/office/drawing/2014/main" id="{2E0A6143-FD24-4C3C-A018-8C7D226282FF}"/>
              </a:ext>
            </a:extLst>
          </p:cNvPr>
          <p:cNvSpPr/>
          <p:nvPr/>
        </p:nvSpPr>
        <p:spPr bwMode="auto">
          <a:xfrm>
            <a:off x="8200744" y="2357931"/>
            <a:ext cx="951351" cy="323824"/>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sz="1600" dirty="0">
                <a:latin typeface="Arial" charset="0"/>
              </a:rPr>
              <a:t>Q4</a:t>
            </a:r>
          </a:p>
        </p:txBody>
      </p:sp>
      <p:sp>
        <p:nvSpPr>
          <p:cNvPr id="73" name="TextBox 72">
            <a:extLst>
              <a:ext uri="{FF2B5EF4-FFF2-40B4-BE49-F238E27FC236}">
                <a16:creationId xmlns:a16="http://schemas.microsoft.com/office/drawing/2014/main" id="{75EAE1D9-A2FB-441D-80F5-AAAB5D357B58}"/>
              </a:ext>
            </a:extLst>
          </p:cNvPr>
          <p:cNvSpPr txBox="1"/>
          <p:nvPr/>
        </p:nvSpPr>
        <p:spPr>
          <a:xfrm>
            <a:off x="4784178" y="5065417"/>
            <a:ext cx="1229851" cy="430887"/>
          </a:xfrm>
          <a:prstGeom prst="rect">
            <a:avLst/>
          </a:prstGeom>
          <a:noFill/>
        </p:spPr>
        <p:txBody>
          <a:bodyPr wrap="square" rtlCol="0">
            <a:spAutoFit/>
          </a:bodyPr>
          <a:lstStyle/>
          <a:p>
            <a:pPr algn="ctr"/>
            <a:r>
              <a:rPr lang="en-US" sz="1100" dirty="0">
                <a:solidFill>
                  <a:srgbClr val="C800BE"/>
                </a:solidFill>
              </a:rPr>
              <a:t>R19 Pkg</a:t>
            </a:r>
          </a:p>
          <a:p>
            <a:pPr algn="ctr"/>
            <a:r>
              <a:rPr lang="en-US" sz="1100" dirty="0">
                <a:solidFill>
                  <a:srgbClr val="C800BE"/>
                </a:solidFill>
              </a:rPr>
              <a:t>(RAN1/2/3)</a:t>
            </a:r>
          </a:p>
        </p:txBody>
      </p:sp>
      <p:sp>
        <p:nvSpPr>
          <p:cNvPr id="74" name="TextBox 73">
            <a:extLst>
              <a:ext uri="{FF2B5EF4-FFF2-40B4-BE49-F238E27FC236}">
                <a16:creationId xmlns:a16="http://schemas.microsoft.com/office/drawing/2014/main" id="{F9483232-B8B4-403B-A354-39B3B5421A4E}"/>
              </a:ext>
            </a:extLst>
          </p:cNvPr>
          <p:cNvSpPr txBox="1"/>
          <p:nvPr/>
        </p:nvSpPr>
        <p:spPr>
          <a:xfrm>
            <a:off x="6970931" y="4609926"/>
            <a:ext cx="791784" cy="430887"/>
          </a:xfrm>
          <a:prstGeom prst="rect">
            <a:avLst/>
          </a:prstGeom>
          <a:solidFill>
            <a:srgbClr val="92D050"/>
          </a:solidFill>
        </p:spPr>
        <p:txBody>
          <a:bodyPr wrap="square" rtlCol="0">
            <a:spAutoFit/>
          </a:bodyPr>
          <a:lstStyle/>
          <a:p>
            <a:pPr algn="ctr"/>
            <a:r>
              <a:rPr lang="en-US" sz="1050" b="1" u="sng" dirty="0"/>
              <a:t>R18 ASN.1 Freeze</a:t>
            </a:r>
            <a:endParaRPr lang="en-US" sz="1050" b="1" u="sng" dirty="0">
              <a:solidFill>
                <a:srgbClr val="FF0000"/>
              </a:solidFill>
            </a:endParaRPr>
          </a:p>
        </p:txBody>
      </p:sp>
      <p:sp>
        <p:nvSpPr>
          <p:cNvPr id="75" name="Rectangle 74">
            <a:extLst>
              <a:ext uri="{FF2B5EF4-FFF2-40B4-BE49-F238E27FC236}">
                <a16:creationId xmlns:a16="http://schemas.microsoft.com/office/drawing/2014/main" id="{37A029E0-C1B6-4F66-9CF8-D82807F68109}"/>
              </a:ext>
            </a:extLst>
          </p:cNvPr>
          <p:cNvSpPr/>
          <p:nvPr/>
        </p:nvSpPr>
        <p:spPr bwMode="auto">
          <a:xfrm>
            <a:off x="9152953" y="2017149"/>
            <a:ext cx="3697382" cy="348481"/>
          </a:xfrm>
          <a:prstGeom prst="rect">
            <a:avLst/>
          </a:prstGeom>
          <a:solidFill>
            <a:srgbClr val="CC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sz="2000" b="1" dirty="0">
                <a:solidFill>
                  <a:schemeClr val="bg1"/>
                </a:solidFill>
                <a:latin typeface="Arial" charset="0"/>
              </a:rPr>
              <a:t>2025</a:t>
            </a:r>
          </a:p>
        </p:txBody>
      </p:sp>
      <p:sp>
        <p:nvSpPr>
          <p:cNvPr id="76" name="Rectangle 75">
            <a:extLst>
              <a:ext uri="{FF2B5EF4-FFF2-40B4-BE49-F238E27FC236}">
                <a16:creationId xmlns:a16="http://schemas.microsoft.com/office/drawing/2014/main" id="{3D0153AC-8D19-4823-9ADB-E70B8C5C5C07}"/>
              </a:ext>
            </a:extLst>
          </p:cNvPr>
          <p:cNvSpPr/>
          <p:nvPr/>
        </p:nvSpPr>
        <p:spPr bwMode="auto">
          <a:xfrm>
            <a:off x="9152953" y="2356109"/>
            <a:ext cx="974123" cy="323826"/>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sz="1600" dirty="0">
                <a:latin typeface="Arial" charset="0"/>
              </a:rPr>
              <a:t>Q1</a:t>
            </a:r>
          </a:p>
        </p:txBody>
      </p:sp>
      <p:sp>
        <p:nvSpPr>
          <p:cNvPr id="77" name="Rectangle 76">
            <a:extLst>
              <a:ext uri="{FF2B5EF4-FFF2-40B4-BE49-F238E27FC236}">
                <a16:creationId xmlns:a16="http://schemas.microsoft.com/office/drawing/2014/main" id="{94B2149A-5B0E-4540-8A4A-8882244DF23B}"/>
              </a:ext>
            </a:extLst>
          </p:cNvPr>
          <p:cNvSpPr/>
          <p:nvPr/>
        </p:nvSpPr>
        <p:spPr bwMode="auto">
          <a:xfrm>
            <a:off x="10127077" y="2353151"/>
            <a:ext cx="864999" cy="323826"/>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sz="1600" dirty="0">
                <a:latin typeface="Arial" charset="0"/>
              </a:rPr>
              <a:t>Q2</a:t>
            </a:r>
          </a:p>
        </p:txBody>
      </p:sp>
      <p:sp>
        <p:nvSpPr>
          <p:cNvPr id="78" name="Rectangle 77">
            <a:extLst>
              <a:ext uri="{FF2B5EF4-FFF2-40B4-BE49-F238E27FC236}">
                <a16:creationId xmlns:a16="http://schemas.microsoft.com/office/drawing/2014/main" id="{946A909C-F1F7-43DD-823C-B31D98D57DB6}"/>
              </a:ext>
            </a:extLst>
          </p:cNvPr>
          <p:cNvSpPr/>
          <p:nvPr/>
        </p:nvSpPr>
        <p:spPr bwMode="auto">
          <a:xfrm>
            <a:off x="10988948" y="2356106"/>
            <a:ext cx="904295" cy="323826"/>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sz="1600" dirty="0">
                <a:latin typeface="Arial" charset="0"/>
              </a:rPr>
              <a:t>Q3</a:t>
            </a:r>
          </a:p>
        </p:txBody>
      </p:sp>
      <p:sp>
        <p:nvSpPr>
          <p:cNvPr id="79" name="Rectangle 78">
            <a:extLst>
              <a:ext uri="{FF2B5EF4-FFF2-40B4-BE49-F238E27FC236}">
                <a16:creationId xmlns:a16="http://schemas.microsoft.com/office/drawing/2014/main" id="{EA8D7E08-BF13-44B1-8076-6B9FA27ABBA9}"/>
              </a:ext>
            </a:extLst>
          </p:cNvPr>
          <p:cNvSpPr/>
          <p:nvPr/>
        </p:nvSpPr>
        <p:spPr bwMode="auto">
          <a:xfrm>
            <a:off x="11898970" y="2356108"/>
            <a:ext cx="951351" cy="323824"/>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sz="1600" dirty="0">
                <a:latin typeface="Arial" charset="0"/>
              </a:rPr>
              <a:t>Q4</a:t>
            </a:r>
          </a:p>
        </p:txBody>
      </p:sp>
      <p:sp>
        <p:nvSpPr>
          <p:cNvPr id="80" name="Rectangle 79">
            <a:extLst>
              <a:ext uri="{FF2B5EF4-FFF2-40B4-BE49-F238E27FC236}">
                <a16:creationId xmlns:a16="http://schemas.microsoft.com/office/drawing/2014/main" id="{1315B112-74C0-41A7-BF2A-C15C6BC5C932}"/>
              </a:ext>
            </a:extLst>
          </p:cNvPr>
          <p:cNvSpPr/>
          <p:nvPr/>
        </p:nvSpPr>
        <p:spPr bwMode="auto">
          <a:xfrm>
            <a:off x="6453895" y="3960798"/>
            <a:ext cx="5439348" cy="353761"/>
          </a:xfrm>
          <a:prstGeom prst="rect">
            <a:avLst/>
          </a:prstGeom>
          <a:solidFill>
            <a:schemeClr val="accent1">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sz="1600" b="1" dirty="0">
                <a:latin typeface="Arial" charset="0"/>
              </a:rPr>
              <a:t>R19 RAN2/3/4</a:t>
            </a:r>
            <a:endParaRPr lang="en-US" b="1" dirty="0">
              <a:latin typeface="Arial" charset="0"/>
            </a:endParaRPr>
          </a:p>
        </p:txBody>
      </p:sp>
      <p:sp>
        <p:nvSpPr>
          <p:cNvPr id="81" name="Rectangle 80">
            <a:extLst>
              <a:ext uri="{FF2B5EF4-FFF2-40B4-BE49-F238E27FC236}">
                <a16:creationId xmlns:a16="http://schemas.microsoft.com/office/drawing/2014/main" id="{E12F254A-05AD-4024-8AFC-FD02617FA524}"/>
              </a:ext>
            </a:extLst>
          </p:cNvPr>
          <p:cNvSpPr/>
          <p:nvPr/>
        </p:nvSpPr>
        <p:spPr bwMode="auto">
          <a:xfrm>
            <a:off x="5471594" y="2989149"/>
            <a:ext cx="5517354" cy="353761"/>
          </a:xfrm>
          <a:prstGeom prst="rect">
            <a:avLst/>
          </a:prstGeom>
          <a:solidFill>
            <a:srgbClr val="92D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US" sz="1600" b="1" dirty="0">
                <a:latin typeface="Arial" charset="0"/>
              </a:rPr>
              <a:t>R19 RAN1</a:t>
            </a:r>
            <a:endParaRPr lang="en-US" b="1" dirty="0">
              <a:latin typeface="Arial" charset="0"/>
            </a:endParaRPr>
          </a:p>
        </p:txBody>
      </p:sp>
      <p:cxnSp>
        <p:nvCxnSpPr>
          <p:cNvPr id="82" name="Straight Connector 81">
            <a:extLst>
              <a:ext uri="{FF2B5EF4-FFF2-40B4-BE49-F238E27FC236}">
                <a16:creationId xmlns:a16="http://schemas.microsoft.com/office/drawing/2014/main" id="{489EC1EB-90E2-4BF7-A6BE-ACD4DCA5C8CA}"/>
              </a:ext>
            </a:extLst>
          </p:cNvPr>
          <p:cNvCxnSpPr>
            <a:cxnSpLocks/>
          </p:cNvCxnSpPr>
          <p:nvPr/>
        </p:nvCxnSpPr>
        <p:spPr bwMode="auto">
          <a:xfrm>
            <a:off x="11913732" y="2701632"/>
            <a:ext cx="18345" cy="2398969"/>
          </a:xfrm>
          <a:prstGeom prst="line">
            <a:avLst/>
          </a:prstGeom>
          <a:solidFill>
            <a:schemeClr val="accent1"/>
          </a:solidFill>
          <a:ln w="19050" cap="flat" cmpd="sng" algn="ctr">
            <a:solidFill>
              <a:schemeClr val="tx1"/>
            </a:solidFill>
            <a:prstDash val="solid"/>
            <a:round/>
            <a:headEnd type="triangle" w="med" len="med"/>
            <a:tailEnd type="none" w="med" len="med"/>
          </a:ln>
          <a:effectLst/>
        </p:spPr>
      </p:cxnSp>
      <p:sp>
        <p:nvSpPr>
          <p:cNvPr id="83" name="TextBox 82">
            <a:extLst>
              <a:ext uri="{FF2B5EF4-FFF2-40B4-BE49-F238E27FC236}">
                <a16:creationId xmlns:a16="http://schemas.microsoft.com/office/drawing/2014/main" id="{97101228-533E-475D-9B19-3BF4148A1EB6}"/>
              </a:ext>
            </a:extLst>
          </p:cNvPr>
          <p:cNvSpPr txBox="1"/>
          <p:nvPr/>
        </p:nvSpPr>
        <p:spPr>
          <a:xfrm>
            <a:off x="11025602" y="5237649"/>
            <a:ext cx="1572867" cy="646331"/>
          </a:xfrm>
          <a:prstGeom prst="rect">
            <a:avLst/>
          </a:prstGeom>
          <a:noFill/>
        </p:spPr>
        <p:txBody>
          <a:bodyPr wrap="none" rtlCol="0">
            <a:spAutoFit/>
          </a:bodyPr>
          <a:lstStyle/>
          <a:p>
            <a:pPr algn="ctr"/>
            <a:r>
              <a:rPr lang="en-US" b="1" dirty="0">
                <a:solidFill>
                  <a:srgbClr val="C800BE"/>
                </a:solidFill>
              </a:rPr>
              <a:t>R19 RAN2/3/4</a:t>
            </a:r>
          </a:p>
          <a:p>
            <a:pPr algn="ctr"/>
            <a:r>
              <a:rPr lang="en-US" b="1" dirty="0" err="1">
                <a:solidFill>
                  <a:srgbClr val="C800BE"/>
                </a:solidFill>
              </a:rPr>
              <a:t>Func</a:t>
            </a:r>
            <a:r>
              <a:rPr lang="en-US" b="1" dirty="0">
                <a:solidFill>
                  <a:srgbClr val="C800BE"/>
                </a:solidFill>
              </a:rPr>
              <a:t>. Freeze</a:t>
            </a:r>
          </a:p>
        </p:txBody>
      </p:sp>
      <p:cxnSp>
        <p:nvCxnSpPr>
          <p:cNvPr id="84" name="Straight Connector 83">
            <a:extLst>
              <a:ext uri="{FF2B5EF4-FFF2-40B4-BE49-F238E27FC236}">
                <a16:creationId xmlns:a16="http://schemas.microsoft.com/office/drawing/2014/main" id="{FA18F0EE-0890-46AA-93D4-B38362F53DF2}"/>
              </a:ext>
            </a:extLst>
          </p:cNvPr>
          <p:cNvCxnSpPr>
            <a:cxnSpLocks/>
          </p:cNvCxnSpPr>
          <p:nvPr/>
        </p:nvCxnSpPr>
        <p:spPr bwMode="auto">
          <a:xfrm>
            <a:off x="12867367" y="2706228"/>
            <a:ext cx="0" cy="1688758"/>
          </a:xfrm>
          <a:prstGeom prst="line">
            <a:avLst/>
          </a:prstGeom>
          <a:solidFill>
            <a:schemeClr val="accent1"/>
          </a:solidFill>
          <a:ln w="19050" cap="flat" cmpd="sng" algn="ctr">
            <a:solidFill>
              <a:schemeClr val="tx1"/>
            </a:solidFill>
            <a:prstDash val="solid"/>
            <a:round/>
            <a:headEnd type="triangle" w="med" len="med"/>
            <a:tailEnd type="none" w="med" len="med"/>
          </a:ln>
          <a:effectLst/>
        </p:spPr>
      </p:cxnSp>
      <p:sp>
        <p:nvSpPr>
          <p:cNvPr id="85" name="Rectangle 84">
            <a:extLst>
              <a:ext uri="{FF2B5EF4-FFF2-40B4-BE49-F238E27FC236}">
                <a16:creationId xmlns:a16="http://schemas.microsoft.com/office/drawing/2014/main" id="{10FE90AE-422F-4860-8BD6-30DB3CCAF7B3}"/>
              </a:ext>
            </a:extLst>
          </p:cNvPr>
          <p:cNvSpPr/>
          <p:nvPr/>
        </p:nvSpPr>
        <p:spPr bwMode="auto">
          <a:xfrm>
            <a:off x="11926815" y="3949770"/>
            <a:ext cx="884672" cy="368877"/>
          </a:xfrm>
          <a:prstGeom prst="rect">
            <a:avLst/>
          </a:prstGeom>
          <a:solidFill>
            <a:schemeClr val="accent1">
              <a:lumMod val="7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1200" b="1" dirty="0">
              <a:solidFill>
                <a:srgbClr val="FF0000"/>
              </a:solidFill>
              <a:latin typeface="Arial" charset="0"/>
            </a:endParaRPr>
          </a:p>
        </p:txBody>
      </p:sp>
      <p:sp>
        <p:nvSpPr>
          <p:cNvPr id="86" name="TextBox 85">
            <a:extLst>
              <a:ext uri="{FF2B5EF4-FFF2-40B4-BE49-F238E27FC236}">
                <a16:creationId xmlns:a16="http://schemas.microsoft.com/office/drawing/2014/main" id="{94CA8EEC-3D1A-4614-81E2-1AE77C40A875}"/>
              </a:ext>
            </a:extLst>
          </p:cNvPr>
          <p:cNvSpPr txBox="1"/>
          <p:nvPr/>
        </p:nvSpPr>
        <p:spPr>
          <a:xfrm>
            <a:off x="12454429" y="4406772"/>
            <a:ext cx="791784" cy="830997"/>
          </a:xfrm>
          <a:prstGeom prst="rect">
            <a:avLst/>
          </a:prstGeom>
          <a:solidFill>
            <a:srgbClr val="92D050"/>
          </a:solidFill>
        </p:spPr>
        <p:txBody>
          <a:bodyPr wrap="square" rtlCol="0">
            <a:spAutoFit/>
          </a:bodyPr>
          <a:lstStyle/>
          <a:p>
            <a:pPr algn="ctr"/>
            <a:r>
              <a:rPr lang="en-US" sz="1600" b="1" u="sng" dirty="0"/>
              <a:t>R19 ASN.1 Freeze</a:t>
            </a:r>
            <a:endParaRPr lang="en-US" sz="1600" b="1" u="sng" dirty="0">
              <a:solidFill>
                <a:srgbClr val="FF0000"/>
              </a:solidFill>
            </a:endParaRPr>
          </a:p>
        </p:txBody>
      </p:sp>
      <p:cxnSp>
        <p:nvCxnSpPr>
          <p:cNvPr id="87" name="Straight Connector 86">
            <a:extLst>
              <a:ext uri="{FF2B5EF4-FFF2-40B4-BE49-F238E27FC236}">
                <a16:creationId xmlns:a16="http://schemas.microsoft.com/office/drawing/2014/main" id="{05CECB0C-8400-4C1F-9594-3588B06B0D5B}"/>
              </a:ext>
            </a:extLst>
          </p:cNvPr>
          <p:cNvCxnSpPr>
            <a:cxnSpLocks/>
          </p:cNvCxnSpPr>
          <p:nvPr/>
        </p:nvCxnSpPr>
        <p:spPr bwMode="auto">
          <a:xfrm>
            <a:off x="4525238" y="2657279"/>
            <a:ext cx="7565" cy="724339"/>
          </a:xfrm>
          <a:prstGeom prst="line">
            <a:avLst/>
          </a:prstGeom>
          <a:solidFill>
            <a:schemeClr val="accent1"/>
          </a:solidFill>
          <a:ln w="19050" cap="flat" cmpd="sng" algn="ctr">
            <a:solidFill>
              <a:schemeClr val="tx1"/>
            </a:solidFill>
            <a:prstDash val="solid"/>
            <a:round/>
            <a:headEnd type="triangle" w="med" len="med"/>
            <a:tailEnd type="none" w="med" len="med"/>
          </a:ln>
          <a:effectLst/>
        </p:spPr>
      </p:cxnSp>
    </p:spTree>
    <p:extLst>
      <p:ext uri="{BB962C8B-B14F-4D97-AF65-F5344CB8AC3E}">
        <p14:creationId xmlns:p14="http://schemas.microsoft.com/office/powerpoint/2010/main" val="4011735051"/>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1903601" y="2469114"/>
            <a:ext cx="12746197" cy="1470025"/>
          </a:xfrm>
        </p:spPr>
        <p:txBody>
          <a:bodyPr/>
          <a:lstStyle/>
          <a:p>
            <a:r>
              <a:rPr lang="en-US" dirty="0"/>
              <a:t>TSG-RAN Projects Update</a:t>
            </a:r>
          </a:p>
        </p:txBody>
      </p:sp>
    </p:spTree>
    <p:extLst>
      <p:ext uri="{BB962C8B-B14F-4D97-AF65-F5344CB8AC3E}">
        <p14:creationId xmlns:p14="http://schemas.microsoft.com/office/powerpoint/2010/main" val="90701083"/>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87688" y="228603"/>
            <a:ext cx="11706046" cy="1143000"/>
          </a:xfrm>
        </p:spPr>
        <p:txBody>
          <a:bodyPr/>
          <a:lstStyle/>
          <a:p>
            <a:r>
              <a:rPr lang="en-US" dirty="0"/>
              <a:t>RAN Projects Update  1/4	</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543165" y="1244603"/>
            <a:ext cx="13909194" cy="4830233"/>
          </a:xfrm>
        </p:spPr>
        <p:txBody>
          <a:bodyPr/>
          <a:lstStyle/>
          <a:p>
            <a:r>
              <a:rPr lang="en-US" sz="2400" b="0" i="0" dirty="0">
                <a:solidFill>
                  <a:srgbClr val="000000"/>
                </a:solidFill>
                <a:effectLst/>
              </a:rPr>
              <a:t>Reply </a:t>
            </a:r>
            <a:r>
              <a:rPr lang="en-US" sz="2400" b="1" i="0" dirty="0">
                <a:solidFill>
                  <a:srgbClr val="000000"/>
                </a:solidFill>
                <a:effectLst/>
              </a:rPr>
              <a:t>LS</a:t>
            </a:r>
            <a:r>
              <a:rPr lang="en-US" sz="2400" b="0" i="0" dirty="0">
                <a:solidFill>
                  <a:srgbClr val="000000"/>
                </a:solidFill>
                <a:effectLst/>
              </a:rPr>
              <a:t> to </a:t>
            </a:r>
            <a:r>
              <a:rPr lang="en-US" sz="2400" b="1" i="0" dirty="0">
                <a:solidFill>
                  <a:srgbClr val="000000"/>
                </a:solidFill>
                <a:effectLst/>
              </a:rPr>
              <a:t>5G-ACIA</a:t>
            </a:r>
            <a:r>
              <a:rPr lang="en-US" sz="2400" b="0" i="0" dirty="0">
                <a:solidFill>
                  <a:srgbClr val="000000"/>
                </a:solidFill>
                <a:effectLst/>
              </a:rPr>
              <a:t> LS 5G-ACIA-LS-2022-006 = RP-223475 on use cases and requirements for industrial factory applications approved in </a:t>
            </a:r>
            <a:r>
              <a:rPr lang="en-US" sz="2400" dirty="0">
                <a:hlinkClick r:id="rId2"/>
              </a:rPr>
              <a:t>RP-230724</a:t>
            </a:r>
            <a:endParaRPr lang="en-US" sz="2400" dirty="0"/>
          </a:p>
          <a:p>
            <a:r>
              <a:rPr lang="en-US" sz="2400" dirty="0"/>
              <a:t>Based on contribution </a:t>
            </a:r>
            <a:r>
              <a:rPr lang="en-US" sz="2400" dirty="0">
                <a:hlinkClick r:id="rId3"/>
              </a:rPr>
              <a:t>RP-230741</a:t>
            </a:r>
            <a:r>
              <a:rPr lang="en-US" sz="2400" dirty="0"/>
              <a:t>, the following conclusion was drawn on </a:t>
            </a:r>
            <a:r>
              <a:rPr lang="en-US" sz="2400" b="1" dirty="0"/>
              <a:t>device compliance</a:t>
            </a:r>
            <a:r>
              <a:rPr lang="en-US" sz="2400" dirty="0"/>
              <a:t>:</a:t>
            </a:r>
          </a:p>
          <a:p>
            <a:pPr lvl="1"/>
            <a:r>
              <a:rPr lang="en-US" sz="2000" dirty="0"/>
              <a:t>It is observed by some companies that there are UEs which do not comply to 3GPP specifications and/or UEs with incorrect implementation in some operational networks that may not meet all the mandatory feature requirements of 3GPP Specification. However, RAN has no plan to further discuss this topic, including asking SA about it  (i.e., no LS sending out from RAN on the topic).</a:t>
            </a:r>
          </a:p>
          <a:p>
            <a:r>
              <a:rPr lang="en-US" sz="2400" dirty="0"/>
              <a:t>Three </a:t>
            </a:r>
            <a:r>
              <a:rPr lang="en-US" sz="2400" b="1" dirty="0"/>
              <a:t>new RAN3-led WIs </a:t>
            </a:r>
            <a:r>
              <a:rPr lang="en-US" sz="2400" dirty="0"/>
              <a:t>were approved, in relation to SA2 work:</a:t>
            </a:r>
          </a:p>
          <a:p>
            <a:pPr lvl="1"/>
            <a:r>
              <a:rPr lang="en-US" sz="2000" dirty="0"/>
              <a:t>New WID on further enhancement of RAN Slicing for NR in </a:t>
            </a:r>
            <a:r>
              <a:rPr lang="en-US" sz="2000" dirty="0">
                <a:hlinkClick r:id="rId4"/>
              </a:rPr>
              <a:t>RP-230787</a:t>
            </a:r>
            <a:endParaRPr lang="en-US" sz="2000" dirty="0"/>
          </a:p>
          <a:p>
            <a:pPr lvl="1"/>
            <a:r>
              <a:rPr lang="en-US" sz="2000" dirty="0"/>
              <a:t>New WID on NR Timing Resiliency and URLLC enhancements in </a:t>
            </a:r>
            <a:r>
              <a:rPr lang="en-US" sz="2000" dirty="0">
                <a:hlinkClick r:id="rId5"/>
              </a:rPr>
              <a:t>RP-230754</a:t>
            </a:r>
            <a:endParaRPr lang="en-US" sz="2000" dirty="0"/>
          </a:p>
          <a:p>
            <a:pPr lvl="1"/>
            <a:r>
              <a:rPr lang="en-US" sz="2000" b="0" i="0" dirty="0">
                <a:solidFill>
                  <a:srgbClr val="000000"/>
                </a:solidFill>
                <a:effectLst/>
              </a:rPr>
              <a:t>New WID on Further Enhancement of Private Network Support for NG-RAN in </a:t>
            </a:r>
            <a:r>
              <a:rPr lang="en-US" sz="2000" dirty="0">
                <a:hlinkClick r:id="rId6"/>
              </a:rPr>
              <a:t>RP-230788</a:t>
            </a:r>
            <a:endParaRPr lang="en-US" sz="2000" dirty="0"/>
          </a:p>
          <a:p>
            <a:pPr lvl="1"/>
            <a:endParaRPr lang="en-US" sz="2000" dirty="0"/>
          </a:p>
          <a:p>
            <a:pPr lvl="1"/>
            <a:endParaRPr lang="en-US" sz="2800" dirty="0"/>
          </a:p>
          <a:p>
            <a:pPr lvl="1"/>
            <a:endParaRPr lang="en-US" sz="2000" dirty="0"/>
          </a:p>
          <a:p>
            <a:pPr lvl="1"/>
            <a:endParaRPr lang="en-US" sz="2800" dirty="0"/>
          </a:p>
        </p:txBody>
      </p:sp>
    </p:spTree>
    <p:extLst>
      <p:ext uri="{BB962C8B-B14F-4D97-AF65-F5344CB8AC3E}">
        <p14:creationId xmlns:p14="http://schemas.microsoft.com/office/powerpoint/2010/main" val="918975956"/>
      </p:ext>
    </p:extLst>
  </p:cSld>
  <p:clrMapOvr>
    <a:masterClrMapping/>
  </p:clrMapOvr>
  <p:transition spd="slow"/>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39716</TotalTime>
  <Words>1032</Words>
  <Application>Microsoft Office PowerPoint</Application>
  <PresentationFormat>Custom</PresentationFormat>
  <Paragraphs>132</Paragraphs>
  <Slides>15</Slides>
  <Notes>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15</vt:i4>
      </vt:variant>
    </vt:vector>
  </HeadingPairs>
  <TitlesOfParts>
    <vt:vector size="23" baseType="lpstr">
      <vt:lpstr>Nokia Pure Headline Ultra Light</vt:lpstr>
      <vt:lpstr>Nokia Pure Text</vt:lpstr>
      <vt:lpstr>Nokia Pure Text Light</vt:lpstr>
      <vt:lpstr>Arial</vt:lpstr>
      <vt:lpstr>Calibri</vt:lpstr>
      <vt:lpstr>Wingdings</vt:lpstr>
      <vt:lpstr>Nokia White Master with headline</vt:lpstr>
      <vt:lpstr>2_Office Theme</vt:lpstr>
      <vt:lpstr>TSG RAN#99 Highlights</vt:lpstr>
      <vt:lpstr>Outline</vt:lpstr>
      <vt:lpstr>Elections</vt:lpstr>
      <vt:lpstr>Administrative aspects</vt:lpstr>
      <vt:lpstr>Administrative Aspects</vt:lpstr>
      <vt:lpstr>Planning Aspects</vt:lpstr>
      <vt:lpstr>RAN timeline and Meeting Planning</vt:lpstr>
      <vt:lpstr>TSG-RAN Projects Update</vt:lpstr>
      <vt:lpstr>RAN Projects Update  1/4 </vt:lpstr>
      <vt:lpstr>RAN Projects Update 2/4</vt:lpstr>
      <vt:lpstr>RAN Projects Update 3/4</vt:lpstr>
      <vt:lpstr>RAN Projects Update 4/4</vt:lpstr>
      <vt:lpstr>ITU matters</vt:lpstr>
      <vt:lpstr>ITU matters</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balazs.bertenyi@nokia.com</dc:creator>
  <cp:keywords>CTPClassification=CTP_NT</cp:keywords>
  <cp:lastModifiedBy>Wanshi Chen</cp:lastModifiedBy>
  <cp:revision>677</cp:revision>
  <dcterms:created xsi:type="dcterms:W3CDTF">2018-05-24T11:49:12Z</dcterms:created>
  <dcterms:modified xsi:type="dcterms:W3CDTF">2023-03-24T06:56:19Z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